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6858000" cx="9906000"/>
  <p:notesSz cx="6858000" cy="9144000"/>
  <p:embeddedFontLst>
    <p:embeddedFont>
      <p:font typeface="Century Gothic"/>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ACEC925-000F-4FAF-873D-290E2086AF4B}">
  <a:tblStyle styleId="{6ACEC925-000F-4FAF-873D-290E2086AF4B}"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b="off" i="off"/>
      <a:tcStyle>
        <a:fill>
          <a:solidFill>
            <a:srgbClr val="CDD4EA"/>
          </a:solidFill>
        </a:fill>
      </a:tcStyle>
    </a:band1H>
    <a:band2H>
      <a:tcTxStyle b="off" i="off"/>
    </a:band2H>
    <a:band1V>
      <a:tcTxStyle b="off" i="off"/>
      <a:tcStyle>
        <a:fill>
          <a:solidFill>
            <a:srgbClr val="CDD4EA"/>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 styleId="{95D48B3E-E28A-49BD-8CAE-E1EE67157C3C}"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CenturyGothic-regular.fntdata"/><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enturyGothic-italic.fntdata"/><Relationship Id="rId25" Type="http://schemas.openxmlformats.org/officeDocument/2006/relationships/font" Target="fonts/CenturyGothic-bold.fntdata"/><Relationship Id="rId27" Type="http://schemas.openxmlformats.org/officeDocument/2006/relationships/font" Target="fonts/CenturyGothic-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Leadership/power/rule/governance/hierarchy?</a:t>
            </a:r>
            <a:endParaRPr/>
          </a:p>
        </p:txBody>
      </p:sp>
      <p:sp>
        <p:nvSpPr>
          <p:cNvPr id="94" name="Google Shape;94;p2: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34727738f72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g34727738f72_0_0:notes"/>
          <p:cNvSpPr/>
          <p:nvPr>
            <p:ph idx="2" type="sldImg"/>
          </p:nvPr>
        </p:nvSpPr>
        <p:spPr>
          <a:xfrm>
            <a:off x="952712" y="685800"/>
            <a:ext cx="4953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34727738f72_0_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g34727738f72_0_11:notes"/>
          <p:cNvSpPr/>
          <p:nvPr>
            <p:ph idx="2" type="sldImg"/>
          </p:nvPr>
        </p:nvSpPr>
        <p:spPr>
          <a:xfrm>
            <a:off x="952712" y="685800"/>
            <a:ext cx="4953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8" name="Google Shape;118;p3: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4727738f72_0_95: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34727738f72_0_9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g34727738f72_0_9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34727738f72_0_13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4" name="Google Shape;134;g34727738f72_0_139: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34727738f72_0_102: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34727738f72_0_10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g34727738f72_0_102: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4727738f72_0_14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
        <p:nvSpPr>
          <p:cNvPr id="155" name="Google Shape;155;g34727738f72_0_148: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34727738f72_0_117: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34727738f72_0_11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g34727738f72_0_11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4727738f72_0_15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
        <p:nvSpPr>
          <p:cNvPr id="171" name="Google Shape;171;g34727738f72_0_157: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35a82db205a_0_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SzPts val="1100"/>
              <a:buNone/>
            </a:pPr>
            <a:r>
              <a:t/>
            </a:r>
            <a:endParaRPr/>
          </a:p>
        </p:txBody>
      </p:sp>
      <p:sp>
        <p:nvSpPr>
          <p:cNvPr id="181" name="Google Shape;181;g35a82db205a_0_12: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35a82db205a_0_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SzPts val="1100"/>
              <a:buNone/>
            </a:pPr>
            <a:r>
              <a:t/>
            </a:r>
            <a:endParaRPr/>
          </a:p>
        </p:txBody>
      </p:sp>
      <p:sp>
        <p:nvSpPr>
          <p:cNvPr id="191" name="Google Shape;191;g35a82db205a_0_26: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35a82db205a_0_4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SzPts val="1100"/>
              <a:buNone/>
            </a:pPr>
            <a:r>
              <a:t/>
            </a:r>
            <a:endParaRPr/>
          </a:p>
        </p:txBody>
      </p:sp>
      <p:sp>
        <p:nvSpPr>
          <p:cNvPr id="201" name="Google Shape;201;g35a82db205a_0_40: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3e4a32ecf79_0_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SzPts val="1100"/>
              <a:buNone/>
            </a:pPr>
            <a:r>
              <a:t/>
            </a:r>
            <a:endParaRPr/>
          </a:p>
        </p:txBody>
      </p:sp>
      <p:sp>
        <p:nvSpPr>
          <p:cNvPr id="211" name="Google Shape;211;g3e4a32ecf79_0_1: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33d0c1873af_0_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SzPts val="1100"/>
              <a:buNone/>
            </a:pPr>
            <a:r>
              <a:t/>
            </a:r>
            <a:endParaRPr/>
          </a:p>
        </p:txBody>
      </p:sp>
      <p:sp>
        <p:nvSpPr>
          <p:cNvPr id="221" name="Google Shape;221;g33d0c1873af_0_2: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ab789cf6b2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SzPts val="1100"/>
              <a:buNone/>
            </a:pPr>
            <a:r>
              <a:t/>
            </a:r>
            <a:endParaRPr/>
          </a:p>
        </p:txBody>
      </p:sp>
      <p:sp>
        <p:nvSpPr>
          <p:cNvPr id="231" name="Google Shape;231;g3ab789cf6b2_0_0: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33d0c1873af_0_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SzPts val="1100"/>
              <a:buNone/>
            </a:pPr>
            <a:r>
              <a:t/>
            </a:r>
            <a:endParaRPr/>
          </a:p>
        </p:txBody>
      </p:sp>
      <p:sp>
        <p:nvSpPr>
          <p:cNvPr id="241" name="Google Shape;241;g33d0c1873af_0_16:notes"/>
          <p:cNvSpPr/>
          <p:nvPr>
            <p:ph idx="2" type="sldImg"/>
          </p:nvPr>
        </p:nvSpPr>
        <p:spPr>
          <a:xfrm>
            <a:off x="1200150" y="1143000"/>
            <a:ext cx="44577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742950" y="1122363"/>
            <a:ext cx="84201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675879" y="1709740"/>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
          <p:cNvSpPr txBox="1"/>
          <p:nvPr>
            <p:ph idx="1" type="body"/>
          </p:nvPr>
        </p:nvSpPr>
        <p:spPr>
          <a:xfrm>
            <a:off x="675879"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5"/>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68232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6"/>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6"/>
          <p:cNvSpPr txBox="1"/>
          <p:nvPr>
            <p:ph idx="2" type="body"/>
          </p:nvPr>
        </p:nvSpPr>
        <p:spPr>
          <a:xfrm>
            <a:off x="682329" y="2505075"/>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
          <p:cNvSpPr txBox="1"/>
          <p:nvPr>
            <p:ph idx="3" type="body"/>
          </p:nvPr>
        </p:nvSpPr>
        <p:spPr>
          <a:xfrm>
            <a:off x="5014913"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
          <p:cNvSpPr txBox="1"/>
          <p:nvPr>
            <p:ph idx="4" type="body"/>
          </p:nvPr>
        </p:nvSpPr>
        <p:spPr>
          <a:xfrm>
            <a:off x="5014913" y="2505075"/>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6"/>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7"/>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8"/>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9"/>
          <p:cNvSpPr txBox="1"/>
          <p:nvPr>
            <p:ph idx="1" type="body"/>
          </p:nvPr>
        </p:nvSpPr>
        <p:spPr>
          <a:xfrm>
            <a:off x="4211340" y="987427"/>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9"/>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0"/>
          <p:cNvSpPr/>
          <p:nvPr>
            <p:ph idx="2" type="pic"/>
          </p:nvPr>
        </p:nvSpPr>
        <p:spPr>
          <a:xfrm>
            <a:off x="4211340" y="987427"/>
            <a:ext cx="5014913" cy="4873625"/>
          </a:xfrm>
          <a:prstGeom prst="rect">
            <a:avLst/>
          </a:prstGeom>
          <a:noFill/>
          <a:ln>
            <a:noFill/>
          </a:ln>
        </p:spPr>
      </p:sp>
      <p:sp>
        <p:nvSpPr>
          <p:cNvPr id="68" name="Google Shape;68;p10"/>
          <p:cNvSpPr txBox="1"/>
          <p:nvPr>
            <p:ph idx="1"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0"/>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1"/>
          <p:cNvSpPr txBox="1"/>
          <p:nvPr>
            <p:ph idx="1" type="body"/>
          </p:nvPr>
        </p:nvSpPr>
        <p:spPr>
          <a:xfrm rot="5400000">
            <a:off x="2777332"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5251054"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2"/>
          <p:cNvSpPr txBox="1"/>
          <p:nvPr>
            <p:ph idx="1" type="body"/>
          </p:nvPr>
        </p:nvSpPr>
        <p:spPr>
          <a:xfrm rot="5400000">
            <a:off x="917179"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png"/><Relationship Id="rId6"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3"/>
          <p:cNvSpPr txBox="1"/>
          <p:nvPr/>
        </p:nvSpPr>
        <p:spPr>
          <a:xfrm>
            <a:off x="1677879" y="369440"/>
            <a:ext cx="3551068"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1" i="0" lang="en-GB" sz="1600" u="none" cap="none" strike="noStrike">
                <a:solidFill>
                  <a:schemeClr val="dk1"/>
                </a:solidFill>
                <a:latin typeface="Century Gothic"/>
                <a:ea typeface="Century Gothic"/>
                <a:cs typeface="Century Gothic"/>
                <a:sym typeface="Century Gothic"/>
              </a:rPr>
              <a:t>History Curriculum Map</a:t>
            </a:r>
            <a:endParaRPr b="0" i="0" sz="1400" u="none" cap="none" strike="noStrike">
              <a:solidFill>
                <a:srgbClr val="000000"/>
              </a:solidFill>
              <a:latin typeface="Arial"/>
              <a:ea typeface="Arial"/>
              <a:cs typeface="Arial"/>
              <a:sym typeface="Arial"/>
            </a:endParaRPr>
          </a:p>
        </p:txBody>
      </p:sp>
      <p:pic>
        <p:nvPicPr>
          <p:cNvPr descr="Logo" id="89" name="Google Shape;89;p13"/>
          <p:cNvPicPr preferRelativeResize="0"/>
          <p:nvPr/>
        </p:nvPicPr>
        <p:blipFill rotWithShape="1">
          <a:blip r:embed="rId3">
            <a:alphaModFix/>
          </a:blip>
          <a:srcRect b="0" l="0" r="0" t="0"/>
          <a:stretch/>
        </p:blipFill>
        <p:spPr>
          <a:xfrm>
            <a:off x="8875474" y="88776"/>
            <a:ext cx="1030526" cy="772358"/>
          </a:xfrm>
          <a:prstGeom prst="rect">
            <a:avLst/>
          </a:prstGeom>
          <a:noFill/>
          <a:ln>
            <a:noFill/>
          </a:ln>
        </p:spPr>
      </p:pic>
      <p:pic>
        <p:nvPicPr>
          <p:cNvPr id="90" name="Google Shape;90;p13"/>
          <p:cNvPicPr preferRelativeResize="0"/>
          <p:nvPr/>
        </p:nvPicPr>
        <p:blipFill rotWithShape="1">
          <a:blip r:embed="rId4">
            <a:alphaModFix/>
          </a:blip>
          <a:srcRect b="0" l="0" r="0" t="0"/>
          <a:stretch/>
        </p:blipFill>
        <p:spPr>
          <a:xfrm>
            <a:off x="184949" y="335643"/>
            <a:ext cx="441802" cy="525491"/>
          </a:xfrm>
          <a:prstGeom prst="rect">
            <a:avLst/>
          </a:prstGeom>
          <a:noFill/>
          <a:ln>
            <a:noFill/>
          </a:ln>
        </p:spPr>
      </p:pic>
      <p:sp>
        <p:nvSpPr>
          <p:cNvPr id="91" name="Google Shape;91;p13"/>
          <p:cNvSpPr txBox="1"/>
          <p:nvPr/>
        </p:nvSpPr>
        <p:spPr>
          <a:xfrm>
            <a:off x="184950" y="1119475"/>
            <a:ext cx="9640800" cy="24936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Century Gothic"/>
                <a:ea typeface="Century Gothic"/>
                <a:cs typeface="Century Gothic"/>
                <a:sym typeface="Century Gothic"/>
              </a:rPr>
              <a:t>At Ashbrook, we aim for all children to see themselves as historians, asking questions of the material presented to them and how we have come to acquire the information. The curriculum is planned so that they are able to make links within a topic and then link this knowledge within other topics. Children should leave us with a strong understanding of chronology, placing a variety of events in chronological order before making links between these while they will have a good knowledge about British and global history.</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Century Gothic"/>
                <a:ea typeface="Century Gothic"/>
                <a:cs typeface="Century Gothic"/>
                <a:sym typeface="Century Gothic"/>
              </a:rPr>
              <a:t>All children are also provided opportunities to see how history links within other subjects, using the skills and knowledge that they develop in history across a range of subjects so that the information isn’t seen as being stand alone. In particular, children are able to identify the key links between history and geography and why it is important to have a good geographical understanding to support their historical knowledge.</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4"/>
          <p:cNvSpPr txBox="1"/>
          <p:nvPr/>
        </p:nvSpPr>
        <p:spPr>
          <a:xfrm>
            <a:off x="185655" y="90056"/>
            <a:ext cx="32316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History Curriculum Map</a:t>
            </a:r>
            <a:endParaRPr b="0" i="0" sz="1400" u="none" cap="none" strike="noStrike">
              <a:solidFill>
                <a:srgbClr val="000000"/>
              </a:solidFill>
              <a:latin typeface="Arial"/>
              <a:ea typeface="Arial"/>
              <a:cs typeface="Arial"/>
              <a:sym typeface="Arial"/>
            </a:endParaRPr>
          </a:p>
        </p:txBody>
      </p:sp>
      <p:graphicFrame>
        <p:nvGraphicFramePr>
          <p:cNvPr id="97" name="Google Shape;97;p14"/>
          <p:cNvGraphicFramePr/>
          <p:nvPr/>
        </p:nvGraphicFramePr>
        <p:xfrm>
          <a:off x="266329" y="389896"/>
          <a:ext cx="3000000" cy="3000000"/>
        </p:xfrm>
        <a:graphic>
          <a:graphicData uri="http://schemas.openxmlformats.org/drawingml/2006/table">
            <a:tbl>
              <a:tblPr bandRow="1" firstRow="1">
                <a:noFill/>
                <a:tableStyleId>{6ACEC925-000F-4FAF-873D-290E2086AF4B}</a:tableStyleId>
              </a:tblPr>
              <a:tblGrid>
                <a:gridCol w="443325"/>
                <a:gridCol w="1226250"/>
                <a:gridCol w="1018650"/>
                <a:gridCol w="3555525"/>
                <a:gridCol w="1823450"/>
                <a:gridCol w="1325375"/>
              </a:tblGrid>
              <a:tr h="591000">
                <a:tc>
                  <a:txBody>
                    <a:bodyPr/>
                    <a:lstStyle/>
                    <a:p>
                      <a:pPr indent="0" lvl="0" marL="0" marR="0" rtl="0" algn="l">
                        <a:lnSpc>
                          <a:spcPct val="100000"/>
                        </a:lnSpc>
                        <a:spcBef>
                          <a:spcPts val="0"/>
                        </a:spcBef>
                        <a:spcAft>
                          <a:spcPts val="0"/>
                        </a:spcAft>
                        <a:buClr>
                          <a:srgbClr val="000000"/>
                        </a:buClr>
                        <a:buSzPts val="1050"/>
                        <a:buFont typeface="Arial"/>
                        <a:buNone/>
                      </a:pPr>
                      <a:r>
                        <a:t/>
                      </a:r>
                      <a:endParaRPr sz="105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1"/>
                    </a:solidFill>
                  </a:tcPr>
                </a:tc>
                <a:tc gridSpan="2">
                  <a:txBody>
                    <a:bodyPr/>
                    <a:lstStyle/>
                    <a:p>
                      <a:pPr indent="0" lvl="0" marL="0" marR="0" rtl="0" algn="ctr">
                        <a:lnSpc>
                          <a:spcPct val="100000"/>
                        </a:lnSpc>
                        <a:spcBef>
                          <a:spcPts val="0"/>
                        </a:spcBef>
                        <a:spcAft>
                          <a:spcPts val="0"/>
                        </a:spcAft>
                        <a:buClr>
                          <a:srgbClr val="000000"/>
                        </a:buClr>
                        <a:buSzPts val="1050"/>
                        <a:buFont typeface="Arial"/>
                        <a:buNone/>
                      </a:pPr>
                      <a:r>
                        <a:rPr lang="en-GB" sz="1050" u="none" cap="none" strike="noStrike">
                          <a:solidFill>
                            <a:schemeClr val="lt1"/>
                          </a:solidFill>
                          <a:latin typeface="Century Gothic"/>
                          <a:ea typeface="Century Gothic"/>
                          <a:cs typeface="Century Gothic"/>
                          <a:sym typeface="Century Gothic"/>
                        </a:rPr>
                        <a:t>Autumn Term</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1"/>
                    </a:solidFill>
                  </a:tcPr>
                </a:tc>
                <a:tc hMerge="1"/>
                <a:tc>
                  <a:txBody>
                    <a:bodyPr/>
                    <a:lstStyle/>
                    <a:p>
                      <a:pPr indent="0" lvl="0" marL="0" marR="0" rtl="0" algn="ctr">
                        <a:lnSpc>
                          <a:spcPct val="100000"/>
                        </a:lnSpc>
                        <a:spcBef>
                          <a:spcPts val="0"/>
                        </a:spcBef>
                        <a:spcAft>
                          <a:spcPts val="0"/>
                        </a:spcAft>
                        <a:buClr>
                          <a:srgbClr val="000000"/>
                        </a:buClr>
                        <a:buSzPts val="1050"/>
                        <a:buFont typeface="Arial"/>
                        <a:buNone/>
                      </a:pPr>
                      <a:r>
                        <a:rPr lang="en-GB" sz="1050" u="none" cap="none" strike="noStrike">
                          <a:solidFill>
                            <a:schemeClr val="lt1"/>
                          </a:solidFill>
                          <a:latin typeface="Century Gothic"/>
                          <a:ea typeface="Century Gothic"/>
                          <a:cs typeface="Century Gothic"/>
                          <a:sym typeface="Century Gothic"/>
                        </a:rPr>
                        <a:t>Spring Term</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1"/>
                    </a:solidFill>
                  </a:tcPr>
                </a:tc>
                <a:tc gridSpan="2">
                  <a:txBody>
                    <a:bodyPr/>
                    <a:lstStyle/>
                    <a:p>
                      <a:pPr indent="0" lvl="0" marL="0" rtl="0" algn="ctr">
                        <a:spcBef>
                          <a:spcPts val="0"/>
                        </a:spcBef>
                        <a:spcAft>
                          <a:spcPts val="0"/>
                        </a:spcAft>
                        <a:buNone/>
                      </a:pPr>
                      <a:r>
                        <a:rPr b="1" lang="en-GB" sz="1050">
                          <a:solidFill>
                            <a:schemeClr val="lt1"/>
                          </a:solidFill>
                          <a:latin typeface="Century Gothic"/>
                          <a:ea typeface="Century Gothic"/>
                          <a:cs typeface="Century Gothic"/>
                          <a:sym typeface="Century Gothic"/>
                        </a:rPr>
                        <a:t>Summer Term</a:t>
                      </a:r>
                      <a:endParaRPr b="1">
                        <a:solidFill>
                          <a:schemeClr val="lt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1"/>
                    </a:solidFill>
                  </a:tcPr>
                </a:tc>
                <a:tc hMerge="1"/>
              </a:tr>
              <a:tr h="1607700">
                <a:tc>
                  <a:txBody>
                    <a:bodyPr/>
                    <a:lstStyle/>
                    <a:p>
                      <a:pPr indent="0" lvl="0" marL="0" marR="0" rtl="0" algn="l">
                        <a:lnSpc>
                          <a:spcPct val="100000"/>
                        </a:lnSpc>
                        <a:spcBef>
                          <a:spcPts val="0"/>
                        </a:spcBef>
                        <a:spcAft>
                          <a:spcPts val="0"/>
                        </a:spcAft>
                        <a:buClr>
                          <a:srgbClr val="000000"/>
                        </a:buClr>
                        <a:buSzPts val="1050"/>
                        <a:buFont typeface="Arial"/>
                        <a:buNone/>
                      </a:pPr>
                      <a:r>
                        <a:rPr lang="en-GB" sz="1050" u="none" cap="none" strike="noStrike">
                          <a:solidFill>
                            <a:schemeClr val="lt1"/>
                          </a:solidFill>
                          <a:latin typeface="Century Gothic"/>
                          <a:ea typeface="Century Gothic"/>
                          <a:cs typeface="Century Gothic"/>
                          <a:sym typeface="Century Gothic"/>
                        </a:rPr>
                        <a:t>Year 3</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1"/>
                    </a:solidFill>
                  </a:tcPr>
                </a:tc>
                <a:tc>
                  <a:txBody>
                    <a:bodyPr/>
                    <a:lstStyle/>
                    <a:p>
                      <a:pPr indent="0" lvl="0" marL="0" marR="0" rtl="0" algn="l">
                        <a:lnSpc>
                          <a:spcPct val="100000"/>
                        </a:lnSpc>
                        <a:spcBef>
                          <a:spcPts val="0"/>
                        </a:spcBef>
                        <a:spcAft>
                          <a:spcPts val="0"/>
                        </a:spcAft>
                        <a:buClr>
                          <a:schemeClr val="dk1"/>
                        </a:buClr>
                        <a:buSzPts val="1100"/>
                        <a:buFont typeface="Arial"/>
                        <a:buNone/>
                      </a:pPr>
                      <a:r>
                        <a:rPr b="1" lang="en-GB" sz="1050" u="none" cap="none" strike="noStrike">
                          <a:latin typeface="Century Gothic"/>
                          <a:ea typeface="Century Gothic"/>
                          <a:cs typeface="Century Gothic"/>
                          <a:sym typeface="Century Gothic"/>
                        </a:rPr>
                        <a:t>Stone Age to Iron Age </a:t>
                      </a:r>
                      <a:endParaRPr b="1" sz="105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100"/>
                        <a:buFont typeface="Arial"/>
                        <a:buNone/>
                      </a:pPr>
                      <a:r>
                        <a:t/>
                      </a:r>
                      <a:endParaRPr sz="105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t/>
                      </a:r>
                      <a:endParaRPr sz="105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rPr lang="en-GB" sz="1050" u="none" cap="none" strike="noStrike">
                          <a:solidFill>
                            <a:schemeClr val="accent1"/>
                          </a:solidFill>
                          <a:latin typeface="Century Gothic"/>
                          <a:ea typeface="Century Gothic"/>
                          <a:cs typeface="Century Gothic"/>
                          <a:sym typeface="Century Gothic"/>
                        </a:rPr>
                        <a:t>History Concepts -Culture </a:t>
                      </a:r>
                      <a:endParaRPr sz="105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050"/>
                        <a:buFont typeface="Arial"/>
                        <a:buNone/>
                      </a:pPr>
                      <a:r>
                        <a:rPr b="1" lang="en-GB" sz="1050">
                          <a:latin typeface="Century Gothic"/>
                          <a:ea typeface="Century Gothic"/>
                          <a:cs typeface="Century Gothic"/>
                          <a:sym typeface="Century Gothic"/>
                        </a:rPr>
                        <a:t>The Maya</a:t>
                      </a:r>
                      <a:endParaRPr b="1" sz="1050">
                        <a:latin typeface="Century Gothic"/>
                        <a:ea typeface="Century Gothic"/>
                        <a:cs typeface="Century Gothic"/>
                        <a:sym typeface="Century Gothic"/>
                      </a:endParaRPr>
                    </a:p>
                    <a:p>
                      <a:pPr indent="0" lvl="0" marL="0" rtl="0" algn="l">
                        <a:spcBef>
                          <a:spcPts val="0"/>
                        </a:spcBef>
                        <a:spcAft>
                          <a:spcPts val="0"/>
                        </a:spcAft>
                        <a:buClr>
                          <a:schemeClr val="dk1"/>
                        </a:buClr>
                        <a:buSzPts val="1050"/>
                        <a:buFont typeface="Arial"/>
                        <a:buNone/>
                      </a:pPr>
                      <a:r>
                        <a:t/>
                      </a:r>
                      <a:endParaRPr sz="1050">
                        <a:latin typeface="Century Gothic"/>
                        <a:ea typeface="Century Gothic"/>
                        <a:cs typeface="Century Gothic"/>
                        <a:sym typeface="Century Gothic"/>
                      </a:endParaRPr>
                    </a:p>
                    <a:p>
                      <a:pPr indent="0" lvl="0" marL="0" rtl="0" algn="l">
                        <a:spcBef>
                          <a:spcPts val="0"/>
                        </a:spcBef>
                        <a:spcAft>
                          <a:spcPts val="0"/>
                        </a:spcAft>
                        <a:buClr>
                          <a:schemeClr val="dk1"/>
                        </a:buClr>
                        <a:buSzPts val="1050"/>
                        <a:buFont typeface="Arial"/>
                        <a:buNone/>
                      </a:pPr>
                      <a:r>
                        <a:rPr lang="en-GB" sz="1050">
                          <a:solidFill>
                            <a:schemeClr val="accent1"/>
                          </a:solidFill>
                          <a:latin typeface="Century Gothic"/>
                          <a:ea typeface="Century Gothic"/>
                          <a:cs typeface="Century Gothic"/>
                          <a:sym typeface="Century Gothic"/>
                        </a:rPr>
                        <a:t>History Concepts – Leadership &amp; culture</a:t>
                      </a:r>
                      <a:br>
                        <a:rPr lang="en-GB" sz="1050"/>
                      </a:br>
                      <a:endParaRPr sz="105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50"/>
                        <a:buFont typeface="Arial"/>
                        <a:buNone/>
                      </a:pPr>
                      <a:r>
                        <a:t/>
                      </a:r>
                      <a:endParaRPr b="0" sz="105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gridSpan="2">
                  <a:txBody>
                    <a:bodyPr/>
                    <a:lstStyle/>
                    <a:p>
                      <a:pPr indent="0" lvl="0" marL="0" rtl="0" algn="l">
                        <a:spcBef>
                          <a:spcPts val="0"/>
                        </a:spcBef>
                        <a:spcAft>
                          <a:spcPts val="0"/>
                        </a:spcAft>
                        <a:buNone/>
                      </a:pPr>
                      <a:r>
                        <a:rPr b="1" lang="en-GB" sz="1050">
                          <a:solidFill>
                            <a:schemeClr val="dk1"/>
                          </a:solidFill>
                          <a:latin typeface="Century Gothic"/>
                          <a:ea typeface="Century Gothic"/>
                          <a:cs typeface="Century Gothic"/>
                          <a:sym typeface="Century Gothic"/>
                        </a:rPr>
                        <a:t>Roman Impact on Britain </a:t>
                      </a:r>
                      <a:endParaRPr>
                        <a:solidFill>
                          <a:schemeClr val="dk1"/>
                        </a:solidFill>
                        <a:latin typeface="Calibri"/>
                        <a:ea typeface="Calibri"/>
                        <a:cs typeface="Calibri"/>
                        <a:sym typeface="Calibri"/>
                      </a:endParaRPr>
                    </a:p>
                    <a:p>
                      <a:pPr indent="0" lvl="0" marL="0" rtl="0" algn="l">
                        <a:spcBef>
                          <a:spcPts val="0"/>
                        </a:spcBef>
                        <a:spcAft>
                          <a:spcPts val="0"/>
                        </a:spcAft>
                        <a:buNone/>
                      </a:pPr>
                      <a:r>
                        <a:t/>
                      </a:r>
                      <a:endParaRPr sz="1050">
                        <a:solidFill>
                          <a:schemeClr val="dk1"/>
                        </a:solidFill>
                        <a:latin typeface="Century Gothic"/>
                        <a:ea typeface="Century Gothic"/>
                        <a:cs typeface="Century Gothic"/>
                        <a:sym typeface="Century Gothic"/>
                      </a:endParaRPr>
                    </a:p>
                    <a:p>
                      <a:pPr indent="0" lvl="0" marL="0" rtl="0" algn="l">
                        <a:spcBef>
                          <a:spcPts val="0"/>
                        </a:spcBef>
                        <a:spcAft>
                          <a:spcPts val="0"/>
                        </a:spcAft>
                        <a:buNone/>
                      </a:pPr>
                      <a:r>
                        <a:rPr lang="en-GB" sz="1050">
                          <a:solidFill>
                            <a:schemeClr val="dk1"/>
                          </a:solidFill>
                          <a:latin typeface="Century Gothic"/>
                          <a:ea typeface="Century Gothic"/>
                          <a:cs typeface="Century Gothic"/>
                          <a:sym typeface="Century Gothic"/>
                        </a:rPr>
                        <a:t>  </a:t>
                      </a:r>
                      <a:endParaRPr sz="1050">
                        <a:solidFill>
                          <a:schemeClr val="dk1"/>
                        </a:solidFill>
                        <a:latin typeface="Century Gothic"/>
                        <a:ea typeface="Century Gothic"/>
                        <a:cs typeface="Century Gothic"/>
                        <a:sym typeface="Century Gothic"/>
                      </a:endParaRPr>
                    </a:p>
                    <a:p>
                      <a:pPr indent="0" lvl="0" marL="0" rtl="0" algn="l">
                        <a:spcBef>
                          <a:spcPts val="0"/>
                        </a:spcBef>
                        <a:spcAft>
                          <a:spcPts val="0"/>
                        </a:spcAft>
                        <a:buNone/>
                      </a:pPr>
                      <a:r>
                        <a:rPr lang="en-GB" sz="1050">
                          <a:solidFill>
                            <a:schemeClr val="accent1"/>
                          </a:solidFill>
                          <a:latin typeface="Century Gothic"/>
                          <a:ea typeface="Century Gothic"/>
                          <a:cs typeface="Century Gothic"/>
                          <a:sym typeface="Century Gothic"/>
                        </a:rPr>
                        <a:t>History Concepts - Conflict </a:t>
                      </a:r>
                      <a:endParaRPr sz="1050">
                        <a:solidFill>
                          <a:schemeClr val="accent1"/>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885425">
                <a:tc>
                  <a:txBody>
                    <a:bodyPr/>
                    <a:lstStyle/>
                    <a:p>
                      <a:pPr indent="0" lvl="0" marL="0" marR="0" rtl="0" algn="l">
                        <a:lnSpc>
                          <a:spcPct val="100000"/>
                        </a:lnSpc>
                        <a:spcBef>
                          <a:spcPts val="0"/>
                        </a:spcBef>
                        <a:spcAft>
                          <a:spcPts val="0"/>
                        </a:spcAft>
                        <a:buClr>
                          <a:srgbClr val="000000"/>
                        </a:buClr>
                        <a:buSzPts val="1050"/>
                        <a:buFont typeface="Arial"/>
                        <a:buNone/>
                      </a:pPr>
                      <a:r>
                        <a:rPr lang="en-GB" sz="1050" u="none" cap="none" strike="noStrike">
                          <a:solidFill>
                            <a:schemeClr val="lt1"/>
                          </a:solidFill>
                          <a:latin typeface="Century Gothic"/>
                          <a:ea typeface="Century Gothic"/>
                          <a:cs typeface="Century Gothic"/>
                          <a:sym typeface="Century Gothic"/>
                        </a:rPr>
                        <a:t>Year 4</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1"/>
                    </a:solidFill>
                  </a:tcPr>
                </a:tc>
                <a:tc gridSpan="2">
                  <a:txBody>
                    <a:bodyPr/>
                    <a:lstStyle/>
                    <a:p>
                      <a:pPr indent="0" lvl="0" marL="0" marR="0" rtl="0" algn="l">
                        <a:lnSpc>
                          <a:spcPct val="100000"/>
                        </a:lnSpc>
                        <a:spcBef>
                          <a:spcPts val="0"/>
                        </a:spcBef>
                        <a:spcAft>
                          <a:spcPts val="0"/>
                        </a:spcAft>
                        <a:buClr>
                          <a:schemeClr val="dk1"/>
                        </a:buClr>
                        <a:buSzPts val="1100"/>
                        <a:buFont typeface="Arial"/>
                        <a:buNone/>
                      </a:pPr>
                      <a:r>
                        <a:rPr b="1" lang="en-GB" sz="1050" u="none" cap="none" strike="noStrike">
                          <a:latin typeface="Century Gothic"/>
                          <a:ea typeface="Century Gothic"/>
                          <a:cs typeface="Century Gothic"/>
                          <a:sym typeface="Century Gothic"/>
                        </a:rPr>
                        <a:t>Ancient Egypt</a:t>
                      </a:r>
                      <a:r>
                        <a:rPr lang="en-GB" sz="1050" u="none" cap="none" strike="noStrike">
                          <a:latin typeface="Century Gothic"/>
                          <a:ea typeface="Century Gothic"/>
                          <a:cs typeface="Century Gothic"/>
                          <a:sym typeface="Century Gothic"/>
                        </a:rPr>
                        <a:t> </a:t>
                      </a:r>
                      <a:endParaRPr sz="1050">
                        <a:solidFill>
                          <a:srgbClr val="FF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rPr lang="en-GB" sz="1050" u="none" cap="none" strike="noStrike">
                          <a:solidFill>
                            <a:schemeClr val="dk1"/>
                          </a:solidFill>
                          <a:latin typeface="Century Gothic"/>
                          <a:ea typeface="Century Gothic"/>
                          <a:cs typeface="Century Gothic"/>
                          <a:sym typeface="Century Gothic"/>
                        </a:rPr>
                        <a:t> </a:t>
                      </a:r>
                      <a:endParaRPr sz="105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rPr lang="en-GB" sz="1050" u="none" cap="none" strike="noStrike">
                          <a:solidFill>
                            <a:schemeClr val="accent1"/>
                          </a:solidFill>
                          <a:latin typeface="Century Gothic"/>
                          <a:ea typeface="Century Gothic"/>
                          <a:cs typeface="Century Gothic"/>
                          <a:sym typeface="Century Gothic"/>
                        </a:rPr>
                        <a:t>History Concepts - Leadership &amp; culture</a:t>
                      </a:r>
                      <a:endParaRPr sz="1050" u="none" cap="none" strike="noStrike">
                        <a:solidFill>
                          <a:schemeClr val="accent1"/>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a:txBody>
                    <a:bodyPr/>
                    <a:lstStyle/>
                    <a:p>
                      <a:pPr indent="0" lvl="0" marL="0" rtl="0" algn="l">
                        <a:spcBef>
                          <a:spcPts val="0"/>
                        </a:spcBef>
                        <a:spcAft>
                          <a:spcPts val="0"/>
                        </a:spcAft>
                        <a:buClr>
                          <a:schemeClr val="dk1"/>
                        </a:buClr>
                        <a:buSzPts val="1100"/>
                        <a:buFont typeface="Arial"/>
                        <a:buNone/>
                      </a:pPr>
                      <a:r>
                        <a:rPr b="1" lang="en-GB" sz="1100"/>
                        <a:t>Derby women who changed the world</a:t>
                      </a:r>
                      <a:endParaRPr b="1" sz="1100"/>
                    </a:p>
                    <a:p>
                      <a:pPr indent="0" lvl="0" marL="0" rtl="0" algn="l">
                        <a:spcBef>
                          <a:spcPts val="0"/>
                        </a:spcBef>
                        <a:spcAft>
                          <a:spcPts val="0"/>
                        </a:spcAft>
                        <a:buClr>
                          <a:schemeClr val="dk1"/>
                        </a:buClr>
                        <a:buSzPts val="1050"/>
                        <a:buFont typeface="Arial"/>
                        <a:buNone/>
                      </a:pPr>
                      <a:r>
                        <a:rPr lang="en-GB" sz="1050">
                          <a:solidFill>
                            <a:schemeClr val="accent1"/>
                          </a:solidFill>
                          <a:latin typeface="Century Gothic"/>
                          <a:ea typeface="Century Gothic"/>
                          <a:cs typeface="Century Gothic"/>
                          <a:sym typeface="Century Gothic"/>
                        </a:rPr>
                        <a:t>History Concepts – Leadership &amp; culture</a:t>
                      </a:r>
                      <a:br>
                        <a:rPr lang="en-GB" sz="1050"/>
                      </a:br>
                      <a:endParaRPr sz="11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gridSpan="2">
                  <a:txBody>
                    <a:bodyPr/>
                    <a:lstStyle/>
                    <a:p>
                      <a:pPr indent="0" lvl="0" marL="0" rtl="0" algn="l">
                        <a:spcBef>
                          <a:spcPts val="0"/>
                        </a:spcBef>
                        <a:spcAft>
                          <a:spcPts val="0"/>
                        </a:spcAft>
                        <a:buClr>
                          <a:schemeClr val="dk1"/>
                        </a:buClr>
                        <a:buSzPts val="1050"/>
                        <a:buFont typeface="Arial"/>
                        <a:buNone/>
                      </a:pPr>
                      <a:r>
                        <a:t/>
                      </a:r>
                      <a:endParaRPr b="1" sz="105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1118425">
                <a:tc>
                  <a:txBody>
                    <a:bodyPr/>
                    <a:lstStyle/>
                    <a:p>
                      <a:pPr indent="0" lvl="0" marL="0" marR="0" rtl="0" algn="l">
                        <a:lnSpc>
                          <a:spcPct val="100000"/>
                        </a:lnSpc>
                        <a:spcBef>
                          <a:spcPts val="0"/>
                        </a:spcBef>
                        <a:spcAft>
                          <a:spcPts val="0"/>
                        </a:spcAft>
                        <a:buClr>
                          <a:srgbClr val="000000"/>
                        </a:buClr>
                        <a:buSzPts val="1050"/>
                        <a:buFont typeface="Arial"/>
                        <a:buNone/>
                      </a:pPr>
                      <a:r>
                        <a:rPr lang="en-GB" sz="1050" u="none" cap="none" strike="noStrike">
                          <a:solidFill>
                            <a:schemeClr val="lt1"/>
                          </a:solidFill>
                          <a:latin typeface="Century Gothic"/>
                          <a:ea typeface="Century Gothic"/>
                          <a:cs typeface="Century Gothic"/>
                          <a:sym typeface="Century Gothic"/>
                        </a:rPr>
                        <a:t>Year 5</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1"/>
                    </a:solidFill>
                  </a:tcPr>
                </a:tc>
                <a:tc gridSpan="2">
                  <a:txBody>
                    <a:bodyPr/>
                    <a:lstStyle/>
                    <a:p>
                      <a:pPr indent="0" lvl="0" marL="0" marR="0" rtl="0" algn="l">
                        <a:lnSpc>
                          <a:spcPct val="100000"/>
                        </a:lnSpc>
                        <a:spcBef>
                          <a:spcPts val="0"/>
                        </a:spcBef>
                        <a:spcAft>
                          <a:spcPts val="0"/>
                        </a:spcAft>
                        <a:buClr>
                          <a:srgbClr val="000000"/>
                        </a:buClr>
                        <a:buSzPts val="1050"/>
                        <a:buFont typeface="Arial"/>
                        <a:buNone/>
                      </a:pPr>
                      <a:r>
                        <a:t/>
                      </a:r>
                      <a:endParaRPr sz="1050" u="none" cap="none" strike="noStrike">
                        <a:solidFill>
                          <a:schemeClr val="accent1"/>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a:txBody>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entury Gothic"/>
                          <a:ea typeface="Century Gothic"/>
                          <a:cs typeface="Century Gothic"/>
                          <a:sym typeface="Century Gothic"/>
                        </a:rPr>
                        <a:t>Anglo-Saxons and Vikings </a:t>
                      </a:r>
                      <a:endParaRPr b="0" sz="105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entury Gothic"/>
                          <a:ea typeface="Century Gothic"/>
                          <a:cs typeface="Century Gothic"/>
                          <a:sym typeface="Century Gothic"/>
                        </a:rPr>
                        <a:t>I</a:t>
                      </a:r>
                      <a:endParaRPr sz="1050">
                        <a:solidFill>
                          <a:srgbClr val="FF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rPr lang="en-GB" sz="1050" u="none" cap="none" strike="noStrike">
                          <a:solidFill>
                            <a:schemeClr val="accent1"/>
                          </a:solidFill>
                          <a:latin typeface="Century Gothic"/>
                          <a:ea typeface="Century Gothic"/>
                          <a:cs typeface="Century Gothic"/>
                          <a:sym typeface="Century Gothic"/>
                        </a:rPr>
                        <a:t>History Concepts - Conflict</a:t>
                      </a:r>
                      <a:endParaRPr b="0" sz="105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entury Gothic"/>
                          <a:ea typeface="Century Gothic"/>
                          <a:cs typeface="Century Gothic"/>
                          <a:sym typeface="Century Gothic"/>
                        </a:rPr>
                        <a:t>Ancient Greece</a:t>
                      </a:r>
                      <a:endParaRPr b="0" sz="105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t/>
                      </a:r>
                      <a:endParaRPr b="0" sz="105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rPr lang="en-GB" sz="1050" u="none" cap="none" strike="noStrike">
                          <a:solidFill>
                            <a:schemeClr val="accent1"/>
                          </a:solidFill>
                          <a:latin typeface="Century Gothic"/>
                          <a:ea typeface="Century Gothic"/>
                          <a:cs typeface="Century Gothic"/>
                          <a:sym typeface="Century Gothic"/>
                        </a:rPr>
                        <a:t>History Concepts – Leadership &amp; culture</a:t>
                      </a:r>
                      <a:br>
                        <a:rPr lang="en-GB" sz="1050" u="none" cap="none" strike="noStrike"/>
                      </a:br>
                      <a:endParaRPr sz="105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None/>
                      </a:pPr>
                      <a:r>
                        <a:rPr b="1" lang="en-GB" sz="1100">
                          <a:latin typeface="Century Gothic"/>
                          <a:ea typeface="Century Gothic"/>
                          <a:cs typeface="Century Gothic"/>
                          <a:sym typeface="Century Gothic"/>
                        </a:rPr>
                        <a:t>Trade and the Ancient Kingdom of Benin</a:t>
                      </a:r>
                      <a:endParaRPr b="1" sz="1100">
                        <a:latin typeface="Century Gothic"/>
                        <a:ea typeface="Century Gothic"/>
                        <a:cs typeface="Century Gothic"/>
                        <a:sym typeface="Century Gothic"/>
                      </a:endParaRPr>
                    </a:p>
                    <a:p>
                      <a:pPr indent="0" lvl="0" marL="0" rtl="0" algn="l">
                        <a:spcBef>
                          <a:spcPts val="0"/>
                        </a:spcBef>
                        <a:spcAft>
                          <a:spcPts val="0"/>
                        </a:spcAft>
                        <a:buClr>
                          <a:schemeClr val="dk1"/>
                        </a:buClr>
                        <a:buSzPts val="1050"/>
                        <a:buFont typeface="Arial"/>
                        <a:buNone/>
                      </a:pPr>
                      <a:r>
                        <a:rPr lang="en-GB" sz="1050">
                          <a:solidFill>
                            <a:schemeClr val="accent1"/>
                          </a:solidFill>
                          <a:latin typeface="Century Gothic"/>
                          <a:ea typeface="Century Gothic"/>
                          <a:cs typeface="Century Gothic"/>
                          <a:sym typeface="Century Gothic"/>
                        </a:rPr>
                        <a:t>History Concepts - Culture</a:t>
                      </a:r>
                      <a:endParaRPr b="1" sz="11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118425">
                <a:tc>
                  <a:txBody>
                    <a:bodyPr/>
                    <a:lstStyle/>
                    <a:p>
                      <a:pPr indent="0" lvl="0" marL="0" marR="0" rtl="0" algn="l">
                        <a:lnSpc>
                          <a:spcPct val="100000"/>
                        </a:lnSpc>
                        <a:spcBef>
                          <a:spcPts val="0"/>
                        </a:spcBef>
                        <a:spcAft>
                          <a:spcPts val="0"/>
                        </a:spcAft>
                        <a:buClr>
                          <a:srgbClr val="000000"/>
                        </a:buClr>
                        <a:buSzPts val="1050"/>
                        <a:buFont typeface="Arial"/>
                        <a:buNone/>
                      </a:pPr>
                      <a:r>
                        <a:rPr lang="en-GB" sz="1050" u="none" cap="none" strike="noStrike">
                          <a:solidFill>
                            <a:schemeClr val="lt1"/>
                          </a:solidFill>
                          <a:latin typeface="Century Gothic"/>
                          <a:ea typeface="Century Gothic"/>
                          <a:cs typeface="Century Gothic"/>
                          <a:sym typeface="Century Gothic"/>
                        </a:rPr>
                        <a:t>Year 6</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accent1"/>
                    </a:solidFill>
                  </a:tcPr>
                </a:tc>
                <a:tc gridSpan="2">
                  <a:txBody>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entury Gothic"/>
                          <a:ea typeface="Century Gothic"/>
                          <a:cs typeface="Century Gothic"/>
                          <a:sym typeface="Century Gothic"/>
                        </a:rPr>
                        <a:t>WW2- the Battle of Britain</a:t>
                      </a:r>
                      <a:endParaRPr b="0" sz="1050" u="none" cap="none" strike="noStrike">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t/>
                      </a:r>
                      <a:endParaRPr sz="1050">
                        <a:solidFill>
                          <a:srgbClr val="FF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br>
                        <a:rPr lang="en-GB" sz="1050" u="none" cap="none" strike="noStrike">
                          <a:latin typeface="Century Gothic"/>
                          <a:ea typeface="Century Gothic"/>
                          <a:cs typeface="Century Gothic"/>
                          <a:sym typeface="Century Gothic"/>
                        </a:rPr>
                      </a:br>
                      <a:r>
                        <a:rPr lang="en-GB" sz="1050" u="none" cap="none" strike="noStrike">
                          <a:solidFill>
                            <a:schemeClr val="accent1"/>
                          </a:solidFill>
                          <a:latin typeface="Century Gothic"/>
                          <a:ea typeface="Century Gothic"/>
                          <a:cs typeface="Century Gothic"/>
                          <a:sym typeface="Century Gothic"/>
                        </a:rPr>
                        <a:t>History Concepts – Conflict </a:t>
                      </a:r>
                      <a:endParaRPr sz="1050" u="none" cap="none" strike="noStrike">
                        <a:solidFill>
                          <a:schemeClr val="accent1"/>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a:txBody>
                    <a:bodyPr/>
                    <a:lstStyle/>
                    <a:p>
                      <a:pPr indent="0" lvl="0" marL="0" marR="0" rtl="0" algn="l">
                        <a:lnSpc>
                          <a:spcPct val="100000"/>
                        </a:lnSpc>
                        <a:spcBef>
                          <a:spcPts val="0"/>
                        </a:spcBef>
                        <a:spcAft>
                          <a:spcPts val="0"/>
                        </a:spcAft>
                        <a:buClr>
                          <a:srgbClr val="000000"/>
                        </a:buClr>
                        <a:buSzPts val="1050"/>
                        <a:buFont typeface="Arial"/>
                        <a:buNone/>
                      </a:pPr>
                      <a:r>
                        <a:rPr b="1" lang="en-GB" sz="1050" u="none" cap="none" strike="noStrike">
                          <a:solidFill>
                            <a:schemeClr val="dk1"/>
                          </a:solidFill>
                          <a:latin typeface="Century Gothic"/>
                          <a:ea typeface="Century Gothic"/>
                          <a:cs typeface="Century Gothic"/>
                          <a:sym typeface="Century Gothic"/>
                        </a:rPr>
                        <a:t> Industrial Revolution</a:t>
                      </a:r>
                      <a:endParaRPr b="1" sz="105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050"/>
                        <a:buFont typeface="Arial"/>
                        <a:buNone/>
                      </a:pPr>
                      <a:r>
                        <a:t/>
                      </a:r>
                      <a:endParaRPr b="1" sz="1050">
                        <a:latin typeface="Century Gothic"/>
                        <a:ea typeface="Century Gothic"/>
                        <a:cs typeface="Century Gothic"/>
                        <a:sym typeface="Century Gothic"/>
                      </a:endParaRPr>
                    </a:p>
                    <a:p>
                      <a:pPr indent="0" lvl="0" marL="0" rtl="0" algn="l">
                        <a:spcBef>
                          <a:spcPts val="0"/>
                        </a:spcBef>
                        <a:spcAft>
                          <a:spcPts val="0"/>
                        </a:spcAft>
                        <a:buClr>
                          <a:schemeClr val="dk1"/>
                        </a:buClr>
                        <a:buSzPts val="1050"/>
                        <a:buFont typeface="Arial"/>
                        <a:buNone/>
                      </a:pPr>
                      <a:r>
                        <a:rPr lang="en-GB" sz="1050">
                          <a:solidFill>
                            <a:schemeClr val="accent1"/>
                          </a:solidFill>
                          <a:latin typeface="Century Gothic"/>
                          <a:ea typeface="Century Gothic"/>
                          <a:cs typeface="Century Gothic"/>
                          <a:sym typeface="Century Gothic"/>
                        </a:rPr>
                        <a:t>History Concepts - Culture</a:t>
                      </a:r>
                      <a:endParaRPr b="1" sz="105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gridSpan="2">
                  <a:txBody>
                    <a:bodyPr/>
                    <a:lstStyle/>
                    <a:p>
                      <a:pPr indent="0" lvl="0" marL="0" rtl="0" algn="l">
                        <a:spcBef>
                          <a:spcPts val="0"/>
                        </a:spcBef>
                        <a:spcAft>
                          <a:spcPts val="0"/>
                        </a:spcAft>
                        <a:buNone/>
                      </a:pPr>
                      <a:r>
                        <a:rPr b="1" lang="en-GB" sz="1050">
                          <a:solidFill>
                            <a:schemeClr val="dk1"/>
                          </a:solidFill>
                          <a:latin typeface="Century Gothic"/>
                          <a:ea typeface="Century Gothic"/>
                          <a:cs typeface="Century Gothic"/>
                          <a:sym typeface="Century Gothic"/>
                        </a:rPr>
                        <a:t>Crime and Punishment through the ages </a:t>
                      </a:r>
                      <a:endParaRPr sz="1050">
                        <a:solidFill>
                          <a:schemeClr val="dk1"/>
                        </a:solidFill>
                        <a:latin typeface="Century Gothic"/>
                        <a:ea typeface="Century Gothic"/>
                        <a:cs typeface="Century Gothic"/>
                        <a:sym typeface="Century Gothic"/>
                      </a:endParaRPr>
                    </a:p>
                    <a:p>
                      <a:pPr indent="0" lvl="0" marL="0" rtl="0" algn="l">
                        <a:spcBef>
                          <a:spcPts val="0"/>
                        </a:spcBef>
                        <a:spcAft>
                          <a:spcPts val="0"/>
                        </a:spcAft>
                        <a:buNone/>
                      </a:pPr>
                      <a:r>
                        <a:rPr lang="en-GB" sz="1050">
                          <a:solidFill>
                            <a:schemeClr val="dk1"/>
                          </a:solidFill>
                          <a:latin typeface="Century Gothic"/>
                          <a:ea typeface="Century Gothic"/>
                          <a:cs typeface="Century Gothic"/>
                          <a:sym typeface="Century Gothic"/>
                        </a:rPr>
                        <a:t>A</a:t>
                      </a:r>
                      <a:endParaRPr sz="1050">
                        <a:solidFill>
                          <a:schemeClr val="dk1"/>
                        </a:solidFill>
                        <a:latin typeface="Century Gothic"/>
                        <a:ea typeface="Century Gothic"/>
                        <a:cs typeface="Century Gothic"/>
                        <a:sym typeface="Century Gothic"/>
                      </a:endParaRPr>
                    </a:p>
                    <a:p>
                      <a:pPr indent="0" lvl="0" marL="0" rtl="0" algn="l">
                        <a:spcBef>
                          <a:spcPts val="0"/>
                        </a:spcBef>
                        <a:spcAft>
                          <a:spcPts val="0"/>
                        </a:spcAft>
                        <a:buNone/>
                      </a:pPr>
                      <a:r>
                        <a:rPr lang="en-GB" sz="1050">
                          <a:solidFill>
                            <a:schemeClr val="accent1"/>
                          </a:solidFill>
                          <a:latin typeface="Century Gothic"/>
                          <a:ea typeface="Century Gothic"/>
                          <a:cs typeface="Century Gothic"/>
                          <a:sym typeface="Century Gothic"/>
                        </a:rPr>
                        <a:t>History Concepts - Conflict &amp; Leadership </a:t>
                      </a:r>
                      <a:endParaRPr sz="1050">
                        <a:solidFill>
                          <a:schemeClr val="dk1"/>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graphicFrame>
        <p:nvGraphicFramePr>
          <p:cNvPr id="102" name="Google Shape;102;p15"/>
          <p:cNvGraphicFramePr/>
          <p:nvPr/>
        </p:nvGraphicFramePr>
        <p:xfrm>
          <a:off x="319860" y="829319"/>
          <a:ext cx="3000000" cy="3000000"/>
        </p:xfrm>
        <a:graphic>
          <a:graphicData uri="http://schemas.openxmlformats.org/drawingml/2006/table">
            <a:tbl>
              <a:tblPr bandRow="1" firstRow="1">
                <a:noFill/>
                <a:tableStyleId>{95D48B3E-E28A-49BD-8CAE-E1EE67157C3C}</a:tableStyleId>
              </a:tblPr>
              <a:tblGrid>
                <a:gridCol w="2316575"/>
                <a:gridCol w="2316575"/>
                <a:gridCol w="2316575"/>
                <a:gridCol w="2316575"/>
              </a:tblGrid>
              <a:tr h="342775">
                <a:tc>
                  <a:txBody>
                    <a:bodyPr/>
                    <a:lstStyle/>
                    <a:p>
                      <a:pPr indent="0" lvl="0" marL="0" marR="0" rtl="0" algn="ctr">
                        <a:spcBef>
                          <a:spcPts val="0"/>
                        </a:spcBef>
                        <a:spcAft>
                          <a:spcPts val="0"/>
                        </a:spcAft>
                        <a:buNone/>
                      </a:pPr>
                      <a:r>
                        <a:rPr b="0" lang="en-GB" sz="1000" u="none" cap="none" strike="noStrike">
                          <a:solidFill>
                            <a:schemeClr val="dk1"/>
                          </a:solidFill>
                          <a:latin typeface="Century Gothic"/>
                          <a:ea typeface="Century Gothic"/>
                          <a:cs typeface="Century Gothic"/>
                          <a:sym typeface="Century Gothic"/>
                        </a:rPr>
                        <a:t>Year 3</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lang="en-GB" sz="1000" u="none" cap="none" strike="noStrike">
                          <a:solidFill>
                            <a:schemeClr val="dk1"/>
                          </a:solidFill>
                          <a:latin typeface="Century Gothic"/>
                          <a:ea typeface="Century Gothic"/>
                          <a:cs typeface="Century Gothic"/>
                          <a:sym typeface="Century Gothic"/>
                        </a:rPr>
                        <a:t>Year 4</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lang="en-GB" sz="1000" u="none" cap="none" strike="noStrike">
                          <a:solidFill>
                            <a:schemeClr val="dk1"/>
                          </a:solidFill>
                          <a:latin typeface="Century Gothic"/>
                          <a:ea typeface="Century Gothic"/>
                          <a:cs typeface="Century Gothic"/>
                          <a:sym typeface="Century Gothic"/>
                        </a:rPr>
                        <a:t>Year 5</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lang="en-GB" sz="1000" u="none" cap="none" strike="noStrike">
                          <a:solidFill>
                            <a:schemeClr val="dk1"/>
                          </a:solidFill>
                          <a:latin typeface="Century Gothic"/>
                          <a:ea typeface="Century Gothic"/>
                          <a:cs typeface="Century Gothic"/>
                          <a:sym typeface="Century Gothic"/>
                        </a:rPr>
                        <a:t>Year 6</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784950">
                <a:tc>
                  <a:txBody>
                    <a:bodyPr/>
                    <a:lstStyle/>
                    <a:p>
                      <a:pPr indent="0" lvl="0" marL="0" marR="0" rtl="0" algn="l">
                        <a:lnSpc>
                          <a:spcPct val="100000"/>
                        </a:lnSpc>
                        <a:spcBef>
                          <a:spcPts val="0"/>
                        </a:spcBef>
                        <a:spcAft>
                          <a:spcPts val="0"/>
                        </a:spcAft>
                        <a:buClr>
                          <a:schemeClr val="dk1"/>
                        </a:buClr>
                        <a:buSzPts val="800"/>
                        <a:buFont typeface="Arial"/>
                        <a:buNone/>
                      </a:pPr>
                      <a:r>
                        <a:rPr lang="en-GB" sz="800"/>
                        <a:t>• Understand that a timeline can be divided into BC (Before Christ) and AD (Anno Domini) and BCE/CE                                                     </a:t>
                      </a:r>
                      <a:endParaRPr sz="800"/>
                    </a:p>
                    <a:p>
                      <a:pPr indent="0" lvl="0" marL="0" marR="0" rtl="0" algn="l">
                        <a:lnSpc>
                          <a:spcPct val="100000"/>
                        </a:lnSpc>
                        <a:spcBef>
                          <a:spcPts val="0"/>
                        </a:spcBef>
                        <a:spcAft>
                          <a:spcPts val="0"/>
                        </a:spcAft>
                        <a:buClr>
                          <a:schemeClr val="dk1"/>
                        </a:buClr>
                        <a:buSzPts val="800"/>
                        <a:buFont typeface="Arial"/>
                        <a:buNone/>
                      </a:pPr>
                      <a:r>
                        <a:rPr lang="en-GB" sz="800"/>
                        <a:t>•  Describe and order significant events within the period study and compare to the present day, using dates</a:t>
                      </a:r>
                      <a:endParaRPr sz="800"/>
                    </a:p>
                    <a:p>
                      <a:pPr indent="0" lvl="0" marL="0" marR="0" rtl="0" algn="l">
                        <a:lnSpc>
                          <a:spcPct val="100000"/>
                        </a:lnSpc>
                        <a:spcBef>
                          <a:spcPts val="0"/>
                        </a:spcBef>
                        <a:spcAft>
                          <a:spcPts val="0"/>
                        </a:spcAft>
                        <a:buClr>
                          <a:schemeClr val="dk1"/>
                        </a:buClr>
                        <a:buSzPts val="800"/>
                        <a:buFont typeface="Arial"/>
                        <a:buNone/>
                      </a:pPr>
                      <a:r>
                        <a:rPr lang="en-GB" sz="800"/>
                        <a:t>• Begin to use dates when describing events</a:t>
                      </a:r>
                      <a:endParaRPr sz="800"/>
                    </a:p>
                    <a:p>
                      <a:pPr indent="0" lvl="0" marL="0" marR="0" rtl="0" algn="l">
                        <a:lnSpc>
                          <a:spcPct val="100000"/>
                        </a:lnSpc>
                        <a:spcBef>
                          <a:spcPts val="0"/>
                        </a:spcBef>
                        <a:spcAft>
                          <a:spcPts val="0"/>
                        </a:spcAft>
                        <a:buClr>
                          <a:schemeClr val="dk1"/>
                        </a:buClr>
                        <a:buSzPts val="800"/>
                        <a:buFont typeface="Arial"/>
                        <a:buNone/>
                      </a:pPr>
                      <a:r>
                        <a:rPr lang="en-GB" sz="800"/>
                        <a:t>•Use a timeline to place historical periods and events in chronological order and give reasons for their order</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GB" sz="800"/>
                        <a:t>• Understand that a timeline can be organised into</a:t>
                      </a:r>
                      <a:r>
                        <a:rPr lang="en-GB" sz="800"/>
                        <a:t> </a:t>
                      </a:r>
                      <a:r>
                        <a:rPr lang="en-GB" sz="800"/>
                        <a:t>BC/AD, BCE/CE and eras</a:t>
                      </a:r>
                      <a:endParaRPr sz="800"/>
                    </a:p>
                    <a:p>
                      <a:pPr indent="0" lvl="0" marL="0" marR="0" rtl="0" algn="l">
                        <a:spcBef>
                          <a:spcPts val="0"/>
                        </a:spcBef>
                        <a:spcAft>
                          <a:spcPts val="0"/>
                        </a:spcAft>
                        <a:buNone/>
                      </a:pPr>
                      <a:r>
                        <a:rPr lang="en-GB" sz="800"/>
                        <a:t>• Use mathematical skills to help work out time differences between certain major events in history</a:t>
                      </a:r>
                      <a:endParaRPr sz="800"/>
                    </a:p>
                    <a:p>
                      <a:pPr indent="0" lvl="0" marL="0" marR="0" rtl="0" algn="l">
                        <a:spcBef>
                          <a:spcPts val="0"/>
                        </a:spcBef>
                        <a:spcAft>
                          <a:spcPts val="0"/>
                        </a:spcAft>
                        <a:buNone/>
                      </a:pPr>
                      <a:r>
                        <a:rPr lang="en-GB" sz="800"/>
                        <a:t>• Describe and order significant events and dates on a timeline using prepositional language</a:t>
                      </a:r>
                      <a:endParaRPr sz="800"/>
                    </a:p>
                    <a:p>
                      <a:pPr indent="0" lvl="0" marL="0" marR="0" rtl="0" algn="l">
                        <a:spcBef>
                          <a:spcPts val="0"/>
                        </a:spcBef>
                        <a:spcAft>
                          <a:spcPts val="0"/>
                        </a:spcAft>
                        <a:buNone/>
                      </a:pPr>
                      <a:r>
                        <a:rPr lang="en-GB" sz="800"/>
                        <a:t>• Describe significant events within a period of history and how they have evolved over time</a:t>
                      </a:r>
                      <a:endParaRPr sz="800"/>
                    </a:p>
                    <a:p>
                      <a:pPr indent="0" lvl="0" marL="0" marR="0" rtl="0" algn="l">
                        <a:spcBef>
                          <a:spcPts val="0"/>
                        </a:spcBef>
                        <a:spcAft>
                          <a:spcPts val="0"/>
                        </a:spcAft>
                        <a:buNone/>
                      </a:pPr>
                      <a:r>
                        <a:rPr lang="en-GB" sz="800"/>
                        <a:t>Begin to identify short-term impact of significant events </a:t>
                      </a:r>
                      <a:endParaRPr sz="800"/>
                    </a:p>
                    <a:p>
                      <a:pPr indent="0" lvl="0" marL="0" marR="0" rtl="0" algn="l">
                        <a:spcBef>
                          <a:spcPts val="0"/>
                        </a:spcBef>
                        <a:spcAft>
                          <a:spcPts val="0"/>
                        </a:spcAft>
                        <a:buNone/>
                      </a:pPr>
                      <a:r>
                        <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114300" lvl="0" marL="114300" rtl="0" algn="l">
                        <a:lnSpc>
                          <a:spcPct val="102000"/>
                        </a:lnSpc>
                        <a:spcBef>
                          <a:spcPts val="0"/>
                        </a:spcBef>
                        <a:spcAft>
                          <a:spcPts val="0"/>
                        </a:spcAft>
                        <a:buSzPts val="1100"/>
                        <a:buNone/>
                      </a:pPr>
                      <a:r>
                        <a:rPr lang="en-GB" sz="800"/>
                        <a:t>•  Make connections between time periods within</a:t>
                      </a:r>
                      <a:endParaRPr sz="800"/>
                    </a:p>
                    <a:p>
                      <a:pPr indent="-114300" lvl="0" marL="114300" rtl="0" algn="l">
                        <a:lnSpc>
                          <a:spcPct val="102000"/>
                        </a:lnSpc>
                        <a:spcBef>
                          <a:spcPts val="100"/>
                        </a:spcBef>
                        <a:spcAft>
                          <a:spcPts val="0"/>
                        </a:spcAft>
                        <a:buSzPts val="1100"/>
                        <a:buNone/>
                      </a:pPr>
                      <a:r>
                        <a:rPr lang="en-GB" sz="800"/>
                        <a:t>British history and the wider world, using decades</a:t>
                      </a:r>
                      <a:endParaRPr sz="800"/>
                    </a:p>
                    <a:p>
                      <a:pPr indent="-114300" lvl="0" marL="114300" rtl="0" algn="l">
                        <a:lnSpc>
                          <a:spcPct val="102000"/>
                        </a:lnSpc>
                        <a:spcBef>
                          <a:spcPts val="100"/>
                        </a:spcBef>
                        <a:spcAft>
                          <a:spcPts val="0"/>
                        </a:spcAft>
                        <a:buSzPts val="1100"/>
                        <a:buNone/>
                      </a:pPr>
                      <a:r>
                        <a:rPr lang="en-GB" sz="800"/>
                        <a:t>and centuries to describe when they occurred</a:t>
                      </a:r>
                      <a:endParaRPr sz="800"/>
                    </a:p>
                    <a:p>
                      <a:pPr indent="-114300" lvl="0" marL="114300" rtl="0" algn="l">
                        <a:lnSpc>
                          <a:spcPct val="102000"/>
                        </a:lnSpc>
                        <a:spcBef>
                          <a:spcPts val="100"/>
                        </a:spcBef>
                        <a:spcAft>
                          <a:spcPts val="0"/>
                        </a:spcAft>
                        <a:buSzPts val="1100"/>
                        <a:buNone/>
                      </a:pPr>
                      <a:r>
                        <a:rPr lang="en-GB" sz="800"/>
                        <a:t>• Explain how significant events and dates have</a:t>
                      </a:r>
                      <a:endParaRPr sz="800"/>
                    </a:p>
                    <a:p>
                      <a:pPr indent="-114300" lvl="0" marL="114300" rtl="0" algn="l">
                        <a:lnSpc>
                          <a:spcPct val="102000"/>
                        </a:lnSpc>
                        <a:spcBef>
                          <a:spcPts val="100"/>
                        </a:spcBef>
                        <a:spcAft>
                          <a:spcPts val="0"/>
                        </a:spcAft>
                        <a:buSzPts val="1100"/>
                        <a:buNone/>
                      </a:pPr>
                      <a:r>
                        <a:rPr lang="en-GB" sz="800"/>
                        <a:t>impacted on a period of time</a:t>
                      </a:r>
                      <a:endParaRPr sz="800"/>
                    </a:p>
                    <a:p>
                      <a:pPr indent="0" lvl="0" marL="0" rtl="0" algn="l">
                        <a:lnSpc>
                          <a:spcPct val="102000"/>
                        </a:lnSpc>
                        <a:spcBef>
                          <a:spcPts val="100"/>
                        </a:spcBef>
                        <a:spcAft>
                          <a:spcPts val="0"/>
                        </a:spcAft>
                        <a:buSzPts val="1100"/>
                        <a:buNone/>
                      </a:pPr>
                      <a:r>
                        <a:rPr lang="en-GB" sz="800"/>
                        <a:t>• </a:t>
                      </a:r>
                      <a:r>
                        <a:rPr lang="en-GB" sz="800"/>
                        <a:t>Research and explain the origins of a concept and its development through time e.g. democracy</a:t>
                      </a:r>
                      <a:endParaRPr sz="800"/>
                    </a:p>
                    <a:p>
                      <a:pPr indent="-114300" lvl="0" marL="114300" rtl="0" algn="l">
                        <a:lnSpc>
                          <a:spcPct val="102000"/>
                        </a:lnSpc>
                        <a:spcBef>
                          <a:spcPts val="100"/>
                        </a:spcBef>
                        <a:spcAft>
                          <a:spcPts val="0"/>
                        </a:spcAft>
                        <a:buClr>
                          <a:schemeClr val="dk1"/>
                        </a:buClr>
                        <a:buSzPts val="1100"/>
                        <a:buFont typeface="Arial"/>
                        <a:buNone/>
                      </a:pPr>
                      <a:r>
                        <a:t/>
                      </a:r>
                      <a:endParaRPr sz="800"/>
                    </a:p>
                    <a:p>
                      <a:pPr indent="0" lvl="0" marL="0" marR="0" rtl="0" algn="l">
                        <a:spcBef>
                          <a:spcPts val="100"/>
                        </a:spcBef>
                        <a:spcAft>
                          <a:spcPts val="0"/>
                        </a:spcAft>
                        <a:buNone/>
                      </a:pPr>
                      <a:r>
                        <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GB" sz="800"/>
                        <a:t>• Draw parallels and conclusions between time periods within British history and the wider world</a:t>
                      </a:r>
                      <a:endParaRPr sz="800"/>
                    </a:p>
                    <a:p>
                      <a:pPr indent="0" lvl="0" marL="0" marR="0" rtl="0" algn="l">
                        <a:spcBef>
                          <a:spcPts val="0"/>
                        </a:spcBef>
                        <a:spcAft>
                          <a:spcPts val="0"/>
                        </a:spcAft>
                        <a:buNone/>
                      </a:pPr>
                      <a:r>
                        <a:rPr lang="en-GB" sz="800"/>
                        <a:t>•Construct detailed timelines</a:t>
                      </a:r>
                      <a:endParaRPr sz="800"/>
                    </a:p>
                    <a:p>
                      <a:pPr indent="0" lvl="0" marL="0" marR="0" rtl="0" algn="l">
                        <a:spcBef>
                          <a:spcPts val="0"/>
                        </a:spcBef>
                        <a:spcAft>
                          <a:spcPts val="0"/>
                        </a:spcAft>
                        <a:buNone/>
                      </a:pPr>
                      <a:r>
                        <a:rPr lang="en-GB" sz="800"/>
                        <a:t>•Place features of historical events and people from past societies and periods in a</a:t>
                      </a:r>
                      <a:endParaRPr sz="800"/>
                    </a:p>
                    <a:p>
                      <a:pPr indent="0" lvl="0" marL="0" marR="0" rtl="0" algn="l">
                        <a:spcBef>
                          <a:spcPts val="0"/>
                        </a:spcBef>
                        <a:spcAft>
                          <a:spcPts val="0"/>
                        </a:spcAft>
                        <a:buNone/>
                      </a:pPr>
                      <a:r>
                        <a:rPr lang="en-GB" sz="800"/>
                        <a:t>chronological framework</a:t>
                      </a:r>
                      <a:endParaRPr sz="800"/>
                    </a:p>
                    <a:p>
                      <a:pPr indent="0" lvl="0" marL="0" marR="0" rtl="0" algn="l">
                        <a:spcBef>
                          <a:spcPts val="0"/>
                        </a:spcBef>
                        <a:spcAft>
                          <a:spcPts val="0"/>
                        </a:spcAft>
                        <a:buNone/>
                      </a:pPr>
                      <a:r>
                        <a:rPr lang="en-GB" sz="800"/>
                        <a:t>• Identify and compare changes within and across different periods </a:t>
                      </a:r>
                      <a:endParaRPr sz="800"/>
                    </a:p>
                    <a:p>
                      <a:pPr indent="0" lvl="0" marL="0" marR="0" rtl="0" algn="l">
                        <a:spcBef>
                          <a:spcPts val="0"/>
                        </a:spcBef>
                        <a:spcAft>
                          <a:spcPts val="0"/>
                        </a:spcAft>
                        <a:buNone/>
                      </a:pPr>
                      <a:r>
                        <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
        <p:nvSpPr>
          <p:cNvPr id="103" name="Google Shape;103;p15"/>
          <p:cNvSpPr txBox="1"/>
          <p:nvPr/>
        </p:nvSpPr>
        <p:spPr>
          <a:xfrm>
            <a:off x="794806" y="253140"/>
            <a:ext cx="2452200" cy="285000"/>
          </a:xfrm>
          <a:prstGeom prst="rect">
            <a:avLst/>
          </a:prstGeom>
          <a:noFill/>
          <a:ln>
            <a:noFill/>
          </a:ln>
        </p:spPr>
        <p:txBody>
          <a:bodyPr anchorCtr="0" anchor="t" bIns="34450" lIns="68900" spcFirstLastPara="1" rIns="68900" wrap="square" tIns="34450">
            <a:spAutoFit/>
          </a:bodyPr>
          <a:lstStyle/>
          <a:p>
            <a:pPr indent="0" lvl="0" marL="0" marR="0" rtl="0" algn="l">
              <a:spcBef>
                <a:spcPts val="0"/>
              </a:spcBef>
              <a:spcAft>
                <a:spcPts val="0"/>
              </a:spcAft>
              <a:buNone/>
            </a:pPr>
            <a:r>
              <a:rPr lang="en-GB">
                <a:solidFill>
                  <a:schemeClr val="dk1"/>
                </a:solidFill>
                <a:latin typeface="Calibri"/>
                <a:ea typeface="Calibri"/>
                <a:cs typeface="Calibri"/>
                <a:sym typeface="Calibri"/>
              </a:rPr>
              <a:t>Chronological Understanding</a:t>
            </a:r>
            <a:endParaRPr sz="1000"/>
          </a:p>
        </p:txBody>
      </p:sp>
      <p:sp>
        <p:nvSpPr>
          <p:cNvPr id="104" name="Google Shape;104;p15"/>
          <p:cNvSpPr txBox="1"/>
          <p:nvPr/>
        </p:nvSpPr>
        <p:spPr>
          <a:xfrm>
            <a:off x="1578701" y="3913175"/>
            <a:ext cx="5002500" cy="285000"/>
          </a:xfrm>
          <a:prstGeom prst="rect">
            <a:avLst/>
          </a:prstGeom>
          <a:noFill/>
          <a:ln>
            <a:noFill/>
          </a:ln>
        </p:spPr>
        <p:txBody>
          <a:bodyPr anchorCtr="0" anchor="t" bIns="34450" lIns="68900" spcFirstLastPara="1" rIns="68900" wrap="square" tIns="34450">
            <a:spAutoFit/>
          </a:bodyPr>
          <a:lstStyle/>
          <a:p>
            <a:pPr indent="0" lvl="0" marL="0" marR="0" rtl="0" algn="l">
              <a:spcBef>
                <a:spcPts val="0"/>
              </a:spcBef>
              <a:spcAft>
                <a:spcPts val="0"/>
              </a:spcAft>
              <a:buNone/>
            </a:pPr>
            <a:r>
              <a:rPr lang="en-GB">
                <a:solidFill>
                  <a:schemeClr val="dk1"/>
                </a:solidFill>
                <a:latin typeface="Calibri"/>
                <a:ea typeface="Calibri"/>
                <a:cs typeface="Calibri"/>
                <a:sym typeface="Calibri"/>
              </a:rPr>
              <a:t>Significance, Cause and Effect and </a:t>
            </a:r>
            <a:r>
              <a:rPr lang="en-GB">
                <a:solidFill>
                  <a:schemeClr val="dk1"/>
                </a:solidFill>
                <a:latin typeface="Calibri"/>
                <a:ea typeface="Calibri"/>
                <a:cs typeface="Calibri"/>
                <a:sym typeface="Calibri"/>
              </a:rPr>
              <a:t>Similarity and Difference</a:t>
            </a:r>
            <a:r>
              <a:rPr lang="en-GB">
                <a:solidFill>
                  <a:schemeClr val="dk1"/>
                </a:solidFill>
                <a:latin typeface="Calibri"/>
                <a:ea typeface="Calibri"/>
                <a:cs typeface="Calibri"/>
                <a:sym typeface="Calibri"/>
              </a:rPr>
              <a:t> </a:t>
            </a:r>
            <a:endParaRPr sz="1000"/>
          </a:p>
        </p:txBody>
      </p:sp>
      <p:graphicFrame>
        <p:nvGraphicFramePr>
          <p:cNvPr id="105" name="Google Shape;105;p15"/>
          <p:cNvGraphicFramePr/>
          <p:nvPr/>
        </p:nvGraphicFramePr>
        <p:xfrm>
          <a:off x="319860" y="4411530"/>
          <a:ext cx="3000000" cy="3000000"/>
        </p:xfrm>
        <a:graphic>
          <a:graphicData uri="http://schemas.openxmlformats.org/drawingml/2006/table">
            <a:tbl>
              <a:tblPr bandRow="1" firstRow="1">
                <a:noFill/>
                <a:tableStyleId>{95D48B3E-E28A-49BD-8CAE-E1EE67157C3C}</a:tableStyleId>
              </a:tblPr>
              <a:tblGrid>
                <a:gridCol w="2326275"/>
                <a:gridCol w="2306875"/>
                <a:gridCol w="2316575"/>
                <a:gridCol w="2316575"/>
              </a:tblGrid>
              <a:tr h="217975">
                <a:tc>
                  <a:txBody>
                    <a:bodyPr/>
                    <a:lstStyle/>
                    <a:p>
                      <a:pPr indent="0" lvl="0" marL="0" marR="0" rtl="0" algn="ctr">
                        <a:spcBef>
                          <a:spcPts val="0"/>
                        </a:spcBef>
                        <a:spcAft>
                          <a:spcPts val="0"/>
                        </a:spcAft>
                        <a:buNone/>
                      </a:pPr>
                      <a:r>
                        <a:rPr b="0" lang="en-GB" sz="1000">
                          <a:solidFill>
                            <a:schemeClr val="dk1"/>
                          </a:solidFill>
                          <a:latin typeface="Century Gothic"/>
                          <a:ea typeface="Century Gothic"/>
                          <a:cs typeface="Century Gothic"/>
                          <a:sym typeface="Century Gothic"/>
                        </a:rPr>
                        <a:t>Year 3</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lang="en-GB" sz="1000">
                          <a:solidFill>
                            <a:schemeClr val="dk1"/>
                          </a:solidFill>
                          <a:latin typeface="Century Gothic"/>
                          <a:ea typeface="Century Gothic"/>
                          <a:cs typeface="Century Gothic"/>
                          <a:sym typeface="Century Gothic"/>
                        </a:rPr>
                        <a:t>Year 4</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lang="en-GB" sz="1000">
                          <a:solidFill>
                            <a:schemeClr val="dk1"/>
                          </a:solidFill>
                          <a:latin typeface="Century Gothic"/>
                          <a:ea typeface="Century Gothic"/>
                          <a:cs typeface="Century Gothic"/>
                          <a:sym typeface="Century Gothic"/>
                        </a:rPr>
                        <a:t>Year 5</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lang="en-GB" sz="1000">
                          <a:solidFill>
                            <a:schemeClr val="dk1"/>
                          </a:solidFill>
                          <a:latin typeface="Century Gothic"/>
                          <a:ea typeface="Century Gothic"/>
                          <a:cs typeface="Century Gothic"/>
                          <a:sym typeface="Century Gothic"/>
                        </a:rPr>
                        <a:t>Year 6</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1863675">
                <a:tc>
                  <a:txBody>
                    <a:bodyPr/>
                    <a:lstStyle/>
                    <a:p>
                      <a:pPr indent="0" lvl="0" marL="0" marR="0" rtl="0" algn="l">
                        <a:spcBef>
                          <a:spcPts val="0"/>
                        </a:spcBef>
                        <a:spcAft>
                          <a:spcPts val="0"/>
                        </a:spcAft>
                        <a:buNone/>
                      </a:pPr>
                      <a:r>
                        <a:rPr lang="en-GB" sz="800"/>
                        <a:t>• </a:t>
                      </a:r>
                      <a:r>
                        <a:rPr lang="en-GB" sz="800"/>
                        <a:t>Use information given to describe key features of</a:t>
                      </a:r>
                      <a:endParaRPr sz="800"/>
                    </a:p>
                    <a:p>
                      <a:pPr indent="0" lvl="0" marL="0" marR="0" rtl="0" algn="l">
                        <a:spcBef>
                          <a:spcPts val="0"/>
                        </a:spcBef>
                        <a:spcAft>
                          <a:spcPts val="0"/>
                        </a:spcAft>
                        <a:buNone/>
                      </a:pPr>
                      <a:r>
                        <a:rPr lang="en-GB" sz="800"/>
                        <a:t>a time period</a:t>
                      </a:r>
                      <a:endParaRPr sz="800"/>
                    </a:p>
                    <a:p>
                      <a:pPr indent="0" lvl="0" marL="0" marR="0" rtl="0" algn="l">
                        <a:spcBef>
                          <a:spcPts val="0"/>
                        </a:spcBef>
                        <a:spcAft>
                          <a:spcPts val="0"/>
                        </a:spcAft>
                        <a:buNone/>
                      </a:pPr>
                      <a:r>
                        <a:rPr lang="en-GB" sz="800"/>
                        <a:t>• Find out about everyday lives of people in the time</a:t>
                      </a:r>
                      <a:endParaRPr sz="800"/>
                    </a:p>
                    <a:p>
                      <a:pPr indent="0" lvl="0" marL="0" marR="0" rtl="0" algn="l">
                        <a:spcBef>
                          <a:spcPts val="0"/>
                        </a:spcBef>
                        <a:spcAft>
                          <a:spcPts val="0"/>
                        </a:spcAft>
                        <a:buNone/>
                      </a:pPr>
                      <a:r>
                        <a:rPr lang="en-GB" sz="800"/>
                        <a:t>studied</a:t>
                      </a:r>
                      <a:endParaRPr sz="800"/>
                    </a:p>
                    <a:p>
                      <a:pPr indent="0" lvl="0" marL="0" marR="0" rtl="0" algn="l">
                        <a:spcBef>
                          <a:spcPts val="0"/>
                        </a:spcBef>
                        <a:spcAft>
                          <a:spcPts val="0"/>
                        </a:spcAft>
                        <a:buNone/>
                      </a:pPr>
                      <a:r>
                        <a:rPr lang="en-GB" sz="800"/>
                        <a:t>• Identify reasons for and results of people’s actions</a:t>
                      </a:r>
                      <a:endParaRPr sz="800"/>
                    </a:p>
                    <a:p>
                      <a:pPr indent="0" lvl="0" marL="0" marR="0" rtl="0" algn="l">
                        <a:spcBef>
                          <a:spcPts val="0"/>
                        </a:spcBef>
                        <a:spcAft>
                          <a:spcPts val="0"/>
                        </a:spcAft>
                        <a:buNone/>
                      </a:pPr>
                      <a:r>
                        <a:rPr lang="en-GB" sz="800"/>
                        <a:t>in the past</a:t>
                      </a:r>
                      <a:endParaRPr sz="800"/>
                    </a:p>
                    <a:p>
                      <a:pPr indent="0" lvl="0" marL="0" marR="0" rtl="0" algn="l">
                        <a:spcBef>
                          <a:spcPts val="0"/>
                        </a:spcBef>
                        <a:spcAft>
                          <a:spcPts val="0"/>
                        </a:spcAft>
                        <a:buNone/>
                      </a:pPr>
                      <a:r>
                        <a:rPr lang="en-GB" sz="800"/>
                        <a:t>• Identify similarities and differences between social</a:t>
                      </a:r>
                      <a:endParaRPr sz="800"/>
                    </a:p>
                    <a:p>
                      <a:pPr indent="0" lvl="0" marL="0" marR="0" rtl="0" algn="l">
                        <a:spcBef>
                          <a:spcPts val="0"/>
                        </a:spcBef>
                        <a:spcAft>
                          <a:spcPts val="0"/>
                        </a:spcAft>
                        <a:buNone/>
                      </a:pPr>
                      <a:r>
                        <a:rPr lang="en-GB" sz="800"/>
                        <a:t>classes and gender</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GB" sz="800"/>
                        <a:t> • </a:t>
                      </a:r>
                      <a:r>
                        <a:rPr lang="en-GB" sz="800"/>
                        <a:t>Research what life was like and the key features of a given time period</a:t>
                      </a:r>
                      <a:endParaRPr sz="800"/>
                    </a:p>
                    <a:p>
                      <a:pPr indent="0" lvl="0" marL="0" marR="0" rtl="0" algn="l">
                        <a:spcBef>
                          <a:spcPts val="0"/>
                        </a:spcBef>
                        <a:spcAft>
                          <a:spcPts val="0"/>
                        </a:spcAft>
                        <a:buNone/>
                      </a:pPr>
                      <a:r>
                        <a:rPr lang="en-GB" sz="800"/>
                        <a:t>• Identify similarities and differences between social</a:t>
                      </a:r>
                      <a:endParaRPr sz="800"/>
                    </a:p>
                    <a:p>
                      <a:pPr indent="0" lvl="0" marL="0" marR="0" rtl="0" algn="l">
                        <a:spcBef>
                          <a:spcPts val="0"/>
                        </a:spcBef>
                        <a:spcAft>
                          <a:spcPts val="0"/>
                        </a:spcAft>
                        <a:buNone/>
                      </a:pPr>
                      <a:r>
                        <a:rPr lang="en-GB" sz="800"/>
                        <a:t>classes and the causes behind them</a:t>
                      </a:r>
                      <a:endParaRPr sz="800"/>
                    </a:p>
                    <a:p>
                      <a:pPr indent="0" lvl="0" marL="0" marR="0" rtl="0" algn="l">
                        <a:spcBef>
                          <a:spcPts val="0"/>
                        </a:spcBef>
                        <a:spcAft>
                          <a:spcPts val="0"/>
                        </a:spcAft>
                        <a:buNone/>
                      </a:pPr>
                      <a:r>
                        <a:rPr lang="en-GB" sz="800"/>
                        <a:t>• Identify reasons for and results of people’s actions</a:t>
                      </a:r>
                      <a:endParaRPr sz="800"/>
                    </a:p>
                    <a:p>
                      <a:pPr indent="0" lvl="0" marL="0" marR="0" rtl="0" algn="l">
                        <a:spcBef>
                          <a:spcPts val="0"/>
                        </a:spcBef>
                        <a:spcAft>
                          <a:spcPts val="0"/>
                        </a:spcAft>
                        <a:buNone/>
                      </a:pPr>
                      <a:r>
                        <a:rPr lang="en-GB" sz="800"/>
                        <a:t>in the past and explain the impact on modern day</a:t>
                      </a:r>
                      <a:endParaRPr sz="800"/>
                    </a:p>
                    <a:p>
                      <a:pPr indent="0" lvl="0" marL="0" marR="0" rtl="0" algn="l">
                        <a:spcBef>
                          <a:spcPts val="0"/>
                        </a:spcBef>
                        <a:spcAft>
                          <a:spcPts val="0"/>
                        </a:spcAft>
                        <a:buNone/>
                      </a:pPr>
                      <a:r>
                        <a:rPr lang="en-GB" sz="800"/>
                        <a:t>life </a:t>
                      </a:r>
                      <a:endParaRPr sz="800"/>
                    </a:p>
                    <a:p>
                      <a:pPr indent="0" lvl="0" marL="0" marR="0" rtl="0" algn="l">
                        <a:spcBef>
                          <a:spcPts val="0"/>
                        </a:spcBef>
                        <a:spcAft>
                          <a:spcPts val="0"/>
                        </a:spcAft>
                        <a:buNone/>
                      </a:pPr>
                      <a:r>
                        <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GB" sz="800"/>
                        <a:t> • </a:t>
                      </a:r>
                      <a:r>
                        <a:rPr lang="en-GB" sz="800"/>
                        <a:t>Research and evaluate what life was like and the key features of a given time period</a:t>
                      </a:r>
                      <a:endParaRPr sz="800"/>
                    </a:p>
                    <a:p>
                      <a:pPr indent="0" lvl="0" marL="0" marR="0" rtl="0" algn="l">
                        <a:spcBef>
                          <a:spcPts val="0"/>
                        </a:spcBef>
                        <a:spcAft>
                          <a:spcPts val="0"/>
                        </a:spcAft>
                        <a:buNone/>
                      </a:pPr>
                      <a:r>
                        <a:rPr lang="en-GB" sz="800"/>
                        <a:t> • Identify similarities and differences between social classes and the causes behind them, within and between time periods </a:t>
                      </a:r>
                      <a:endParaRPr sz="800"/>
                    </a:p>
                    <a:p>
                      <a:pPr indent="0" lvl="0" marL="0" marR="0" rtl="0" algn="l">
                        <a:spcBef>
                          <a:spcPts val="0"/>
                        </a:spcBef>
                        <a:spcAft>
                          <a:spcPts val="0"/>
                        </a:spcAft>
                        <a:buNone/>
                      </a:pPr>
                      <a:r>
                        <a:rPr lang="en-GB" sz="800"/>
                        <a:t>• Give own reasons why changes may have occurred, backed up by evidence</a:t>
                      </a:r>
                      <a:endParaRPr b="0" sz="800">
                        <a:solidFill>
                          <a:schemeClr val="dk1"/>
                        </a:solidFill>
                        <a:latin typeface="Calibri"/>
                        <a:ea typeface="Calibri"/>
                        <a:cs typeface="Calibri"/>
                        <a:sym typeface="Calibri"/>
                      </a:endParaRPr>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GB" sz="800"/>
                        <a:t> • </a:t>
                      </a:r>
                      <a:r>
                        <a:rPr lang="en-GB" sz="800"/>
                        <a:t>Research and formulate an opinion about what</a:t>
                      </a:r>
                      <a:endParaRPr sz="800"/>
                    </a:p>
                    <a:p>
                      <a:pPr indent="0" lvl="0" marL="0" marR="0" rtl="0" algn="l">
                        <a:spcBef>
                          <a:spcPts val="0"/>
                        </a:spcBef>
                        <a:spcAft>
                          <a:spcPts val="0"/>
                        </a:spcAft>
                        <a:buNone/>
                      </a:pPr>
                      <a:r>
                        <a:rPr lang="en-GB" sz="800"/>
                        <a:t>life would have been like and key features of a</a:t>
                      </a:r>
                      <a:endParaRPr sz="800"/>
                    </a:p>
                    <a:p>
                      <a:pPr indent="0" lvl="0" marL="0" marR="0" rtl="0" algn="l">
                        <a:spcBef>
                          <a:spcPts val="0"/>
                        </a:spcBef>
                        <a:spcAft>
                          <a:spcPts val="0"/>
                        </a:spcAft>
                        <a:buNone/>
                      </a:pPr>
                      <a:r>
                        <a:rPr lang="en-GB" sz="800"/>
                        <a:t>given time period</a:t>
                      </a:r>
                      <a:endParaRPr sz="800"/>
                    </a:p>
                    <a:p>
                      <a:pPr indent="0" lvl="0" marL="0" marR="0" rtl="0" algn="l">
                        <a:spcBef>
                          <a:spcPts val="0"/>
                        </a:spcBef>
                        <a:spcAft>
                          <a:spcPts val="0"/>
                        </a:spcAft>
                        <a:buNone/>
                      </a:pPr>
                      <a:r>
                        <a:rPr lang="en-GB" sz="800"/>
                        <a:t> • </a:t>
                      </a:r>
                      <a:r>
                        <a:rPr lang="en-GB" sz="800"/>
                        <a:t>Analyse trends between different social classes</a:t>
                      </a:r>
                      <a:endParaRPr sz="800"/>
                    </a:p>
                    <a:p>
                      <a:pPr indent="0" lvl="0" marL="0" marR="0" rtl="0" algn="l">
                        <a:spcBef>
                          <a:spcPts val="0"/>
                        </a:spcBef>
                        <a:spcAft>
                          <a:spcPts val="0"/>
                        </a:spcAft>
                        <a:buNone/>
                      </a:pPr>
                      <a:r>
                        <a:rPr lang="en-GB" sz="800"/>
                        <a:t>and the causes behind them, within and</a:t>
                      </a:r>
                      <a:endParaRPr sz="800"/>
                    </a:p>
                    <a:p>
                      <a:pPr indent="0" lvl="0" marL="0" marR="0" rtl="0" algn="l">
                        <a:spcBef>
                          <a:spcPts val="0"/>
                        </a:spcBef>
                        <a:spcAft>
                          <a:spcPts val="0"/>
                        </a:spcAft>
                        <a:buNone/>
                      </a:pPr>
                      <a:r>
                        <a:rPr lang="en-GB" sz="800"/>
                        <a:t>between time periods</a:t>
                      </a:r>
                      <a:endParaRPr sz="800"/>
                    </a:p>
                    <a:p>
                      <a:pPr indent="0" lvl="0" marL="0" marR="0" rtl="0" algn="l">
                        <a:spcBef>
                          <a:spcPts val="0"/>
                        </a:spcBef>
                        <a:spcAft>
                          <a:spcPts val="0"/>
                        </a:spcAft>
                        <a:buNone/>
                      </a:pPr>
                      <a:r>
                        <a:rPr lang="en-GB" sz="800"/>
                        <a:t> • </a:t>
                      </a:r>
                      <a:r>
                        <a:rPr lang="en-GB" sz="800"/>
                        <a:t>Create a structured account of a past event,</a:t>
                      </a:r>
                      <a:endParaRPr sz="800"/>
                    </a:p>
                    <a:p>
                      <a:pPr indent="0" lvl="0" marL="0" marR="0" rtl="0" algn="l">
                        <a:spcBef>
                          <a:spcPts val="0"/>
                        </a:spcBef>
                        <a:spcAft>
                          <a:spcPts val="0"/>
                        </a:spcAft>
                        <a:buNone/>
                      </a:pPr>
                      <a:r>
                        <a:rPr lang="en-GB" sz="800"/>
                        <a:t>from multiple perspectives</a:t>
                      </a:r>
                      <a:endParaRPr sz="800"/>
                    </a:p>
                    <a:p>
                      <a:pPr indent="0" lvl="0" marL="0" marR="0" rtl="0" algn="l">
                        <a:spcBef>
                          <a:spcPts val="0"/>
                        </a:spcBef>
                        <a:spcAft>
                          <a:spcPts val="0"/>
                        </a:spcAft>
                        <a:buNone/>
                      </a:pPr>
                      <a:r>
                        <a:t/>
                      </a:r>
                      <a:endParaRPr sz="800"/>
                    </a:p>
                    <a:p>
                      <a:pPr indent="0" lvl="0" marL="0" marR="0" rtl="0" algn="l">
                        <a:spcBef>
                          <a:spcPts val="0"/>
                        </a:spcBef>
                        <a:spcAft>
                          <a:spcPts val="0"/>
                        </a:spcAft>
                        <a:buNone/>
                      </a:pPr>
                      <a:r>
                        <a:t/>
                      </a:r>
                      <a:endParaRPr sz="800"/>
                    </a:p>
                    <a:p>
                      <a:pPr indent="0" lvl="0" marL="0" marR="0" rtl="0" algn="l">
                        <a:spcBef>
                          <a:spcPts val="0"/>
                        </a:spcBef>
                        <a:spcAft>
                          <a:spcPts val="0"/>
                        </a:spcAft>
                        <a:buNone/>
                      </a:pPr>
                      <a:r>
                        <a:t/>
                      </a:r>
                      <a:endParaRPr sz="800"/>
                    </a:p>
                    <a:p>
                      <a:pPr indent="0" lvl="0" marL="0" marR="0" rtl="0" algn="l">
                        <a:spcBef>
                          <a:spcPts val="0"/>
                        </a:spcBef>
                        <a:spcAft>
                          <a:spcPts val="0"/>
                        </a:spcAft>
                        <a:buNone/>
                      </a:pPr>
                      <a:r>
                        <a:t/>
                      </a:r>
                      <a:endParaRPr sz="800"/>
                    </a:p>
                    <a:p>
                      <a:pPr indent="0" lvl="0" marL="0" marR="0" rtl="0" algn="l">
                        <a:spcBef>
                          <a:spcPts val="0"/>
                        </a:spcBef>
                        <a:spcAft>
                          <a:spcPts val="0"/>
                        </a:spcAft>
                        <a:buNone/>
                      </a:pPr>
                      <a:r>
                        <a:t/>
                      </a:r>
                      <a:endParaRPr sz="800"/>
                    </a:p>
                    <a:p>
                      <a:pPr indent="0" lvl="0" marL="0" marR="0" rtl="0" algn="l">
                        <a:spcBef>
                          <a:spcPts val="0"/>
                        </a:spcBef>
                        <a:spcAft>
                          <a:spcPts val="0"/>
                        </a:spcAft>
                        <a:buNone/>
                      </a:pPr>
                      <a:r>
                        <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pic>
        <p:nvPicPr>
          <p:cNvPr id="106" name="Google Shape;106;p15"/>
          <p:cNvPicPr preferRelativeResize="0"/>
          <p:nvPr/>
        </p:nvPicPr>
        <p:blipFill>
          <a:blip r:embed="rId3">
            <a:alphaModFix/>
          </a:blip>
          <a:stretch>
            <a:fillRect/>
          </a:stretch>
        </p:blipFill>
        <p:spPr>
          <a:xfrm>
            <a:off x="360225" y="3803200"/>
            <a:ext cx="504925" cy="504925"/>
          </a:xfrm>
          <a:prstGeom prst="rect">
            <a:avLst/>
          </a:prstGeom>
          <a:noFill/>
          <a:ln>
            <a:noFill/>
          </a:ln>
        </p:spPr>
      </p:pic>
      <p:pic>
        <p:nvPicPr>
          <p:cNvPr id="107" name="Google Shape;107;p15"/>
          <p:cNvPicPr preferRelativeResize="0"/>
          <p:nvPr/>
        </p:nvPicPr>
        <p:blipFill>
          <a:blip r:embed="rId4">
            <a:alphaModFix/>
          </a:blip>
          <a:stretch>
            <a:fillRect/>
          </a:stretch>
        </p:blipFill>
        <p:spPr>
          <a:xfrm>
            <a:off x="319849" y="185613"/>
            <a:ext cx="420075" cy="420075"/>
          </a:xfrm>
          <a:prstGeom prst="rect">
            <a:avLst/>
          </a:prstGeom>
          <a:noFill/>
          <a:ln>
            <a:noFill/>
          </a:ln>
        </p:spPr>
      </p:pic>
      <p:pic>
        <p:nvPicPr>
          <p:cNvPr id="108" name="Google Shape;108;p15"/>
          <p:cNvPicPr preferRelativeResize="0"/>
          <p:nvPr/>
        </p:nvPicPr>
        <p:blipFill>
          <a:blip r:embed="rId5">
            <a:alphaModFix/>
          </a:blip>
          <a:stretch>
            <a:fillRect/>
          </a:stretch>
        </p:blipFill>
        <p:spPr>
          <a:xfrm>
            <a:off x="933600" y="3853075"/>
            <a:ext cx="405200" cy="405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graphicFrame>
        <p:nvGraphicFramePr>
          <p:cNvPr id="113" name="Google Shape;113;p16"/>
          <p:cNvGraphicFramePr/>
          <p:nvPr/>
        </p:nvGraphicFramePr>
        <p:xfrm>
          <a:off x="319860" y="800831"/>
          <a:ext cx="3000000" cy="3000000"/>
        </p:xfrm>
        <a:graphic>
          <a:graphicData uri="http://schemas.openxmlformats.org/drawingml/2006/table">
            <a:tbl>
              <a:tblPr bandRow="1" firstRow="1">
                <a:noFill/>
                <a:tableStyleId>{95D48B3E-E28A-49BD-8CAE-E1EE67157C3C}</a:tableStyleId>
              </a:tblPr>
              <a:tblGrid>
                <a:gridCol w="2316575"/>
                <a:gridCol w="2316575"/>
                <a:gridCol w="2316575"/>
                <a:gridCol w="2316575"/>
              </a:tblGrid>
              <a:tr h="342775">
                <a:tc>
                  <a:txBody>
                    <a:bodyPr/>
                    <a:lstStyle/>
                    <a:p>
                      <a:pPr indent="0" lvl="0" marL="0" marR="0" rtl="0" algn="ctr">
                        <a:spcBef>
                          <a:spcPts val="0"/>
                        </a:spcBef>
                        <a:spcAft>
                          <a:spcPts val="0"/>
                        </a:spcAft>
                        <a:buNone/>
                      </a:pPr>
                      <a:r>
                        <a:rPr b="0" lang="en-GB" sz="1000">
                          <a:solidFill>
                            <a:schemeClr val="dk1"/>
                          </a:solidFill>
                          <a:latin typeface="Century Gothic"/>
                          <a:ea typeface="Century Gothic"/>
                          <a:cs typeface="Century Gothic"/>
                          <a:sym typeface="Century Gothic"/>
                        </a:rPr>
                        <a:t>Year 3</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lang="en-GB" sz="1000">
                          <a:solidFill>
                            <a:schemeClr val="dk1"/>
                          </a:solidFill>
                          <a:latin typeface="Century Gothic"/>
                          <a:ea typeface="Century Gothic"/>
                          <a:cs typeface="Century Gothic"/>
                          <a:sym typeface="Century Gothic"/>
                        </a:rPr>
                        <a:t>Year 4</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lang="en-GB" sz="1000">
                          <a:solidFill>
                            <a:schemeClr val="dk1"/>
                          </a:solidFill>
                          <a:latin typeface="Century Gothic"/>
                          <a:ea typeface="Century Gothic"/>
                          <a:cs typeface="Century Gothic"/>
                          <a:sym typeface="Century Gothic"/>
                        </a:rPr>
                        <a:t>Year 5</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spcBef>
                          <a:spcPts val="0"/>
                        </a:spcBef>
                        <a:spcAft>
                          <a:spcPts val="0"/>
                        </a:spcAft>
                        <a:buNone/>
                      </a:pPr>
                      <a:r>
                        <a:rPr b="0" lang="en-GB" sz="1000">
                          <a:solidFill>
                            <a:schemeClr val="dk1"/>
                          </a:solidFill>
                          <a:latin typeface="Century Gothic"/>
                          <a:ea typeface="Century Gothic"/>
                          <a:cs typeface="Century Gothic"/>
                          <a:sym typeface="Century Gothic"/>
                        </a:rPr>
                        <a:t>Year 6</a:t>
                      </a:r>
                      <a:endParaRPr sz="10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2249750">
                <a:tc>
                  <a:txBody>
                    <a:bodyPr/>
                    <a:lstStyle/>
                    <a:p>
                      <a:pPr indent="0" lvl="0" marL="0" marR="0" rtl="0" algn="l">
                        <a:spcBef>
                          <a:spcPts val="0"/>
                        </a:spcBef>
                        <a:spcAft>
                          <a:spcPts val="0"/>
                        </a:spcAft>
                        <a:buNone/>
                      </a:pPr>
                      <a:r>
                        <a:rPr lang="en-GB" sz="800"/>
                        <a:t>• </a:t>
                      </a:r>
                      <a:r>
                        <a:rPr lang="en-GB" sz="800"/>
                        <a:t>Use primary and secondary sources as evidence</a:t>
                      </a:r>
                      <a:endParaRPr sz="800"/>
                    </a:p>
                    <a:p>
                      <a:pPr indent="0" lvl="0" marL="0" marR="0" rtl="0" algn="l">
                        <a:spcBef>
                          <a:spcPts val="0"/>
                        </a:spcBef>
                        <a:spcAft>
                          <a:spcPts val="0"/>
                        </a:spcAft>
                        <a:buNone/>
                      </a:pPr>
                      <a:r>
                        <a:rPr lang="en-GB" sz="800"/>
                        <a:t>about the past</a:t>
                      </a:r>
                      <a:endParaRPr sz="800"/>
                    </a:p>
                    <a:p>
                      <a:pPr indent="0" lvl="0" marL="0" marR="0" rtl="0" algn="l">
                        <a:spcBef>
                          <a:spcPts val="0"/>
                        </a:spcBef>
                        <a:spcAft>
                          <a:spcPts val="0"/>
                        </a:spcAft>
                        <a:buNone/>
                      </a:pPr>
                      <a:r>
                        <a:rPr lang="en-GB" sz="800"/>
                        <a:t>• Ask questions to find answers about the past from</a:t>
                      </a:r>
                      <a:endParaRPr sz="800"/>
                    </a:p>
                    <a:p>
                      <a:pPr indent="0" lvl="0" marL="0" marR="0" rtl="0" algn="l">
                        <a:spcBef>
                          <a:spcPts val="0"/>
                        </a:spcBef>
                        <a:spcAft>
                          <a:spcPts val="0"/>
                        </a:spcAft>
                        <a:buNone/>
                      </a:pPr>
                      <a:r>
                        <a:rPr lang="en-GB" sz="800"/>
                        <a:t>a range of sources</a:t>
                      </a:r>
                      <a:endParaRPr sz="800"/>
                    </a:p>
                    <a:p>
                      <a:pPr indent="0" lvl="0" marL="0" marR="0" rtl="0" algn="l">
                        <a:spcBef>
                          <a:spcPts val="0"/>
                        </a:spcBef>
                        <a:spcAft>
                          <a:spcPts val="0"/>
                        </a:spcAft>
                        <a:buNone/>
                      </a:pPr>
                      <a:r>
                        <a:rPr lang="en-GB" sz="800"/>
                        <a:t>• Explore the idea that there are different accounts</a:t>
                      </a:r>
                      <a:endParaRPr sz="800"/>
                    </a:p>
                    <a:p>
                      <a:pPr indent="0" lvl="0" marL="0" marR="0" rtl="0" algn="l">
                        <a:spcBef>
                          <a:spcPts val="0"/>
                        </a:spcBef>
                        <a:spcAft>
                          <a:spcPts val="0"/>
                        </a:spcAft>
                        <a:buNone/>
                      </a:pPr>
                      <a:r>
                        <a:rPr lang="en-GB" sz="800"/>
                        <a:t>of history and why they exist</a:t>
                      </a:r>
                      <a:endParaRPr sz="800"/>
                    </a:p>
                    <a:p>
                      <a:pPr indent="0" lvl="0" marL="0" marR="0" rtl="0" algn="l">
                        <a:spcBef>
                          <a:spcPts val="0"/>
                        </a:spcBef>
                        <a:spcAft>
                          <a:spcPts val="0"/>
                        </a:spcAft>
                        <a:buNone/>
                      </a:pPr>
                      <a:r>
                        <a:rPr lang="en-GB" sz="800"/>
                        <a:t>• Suggest why certain events happened as they</a:t>
                      </a:r>
                      <a:endParaRPr sz="800"/>
                    </a:p>
                    <a:p>
                      <a:pPr indent="0" lvl="0" marL="0" marR="0" rtl="0" algn="l">
                        <a:spcBef>
                          <a:spcPts val="0"/>
                        </a:spcBef>
                        <a:spcAft>
                          <a:spcPts val="0"/>
                        </a:spcAft>
                        <a:buNone/>
                      </a:pPr>
                      <a:r>
                        <a:rPr lang="en-GB" sz="800"/>
                        <a:t>did in history</a:t>
                      </a:r>
                      <a:endParaRPr sz="800"/>
                    </a:p>
                    <a:p>
                      <a:pPr indent="0" lvl="0" marL="0" marR="0" rtl="0" algn="l">
                        <a:spcBef>
                          <a:spcPts val="0"/>
                        </a:spcBef>
                        <a:spcAft>
                          <a:spcPts val="0"/>
                        </a:spcAft>
                        <a:buNone/>
                      </a:pPr>
                      <a:r>
                        <a:rPr lang="en-GB" sz="800"/>
                        <a:t>• Recognise the part that archaeologists have had in</a:t>
                      </a:r>
                      <a:endParaRPr sz="800"/>
                    </a:p>
                    <a:p>
                      <a:pPr indent="0" lvl="0" marL="0" marR="0" rtl="0" algn="l">
                        <a:spcBef>
                          <a:spcPts val="0"/>
                        </a:spcBef>
                        <a:spcAft>
                          <a:spcPts val="0"/>
                        </a:spcAft>
                        <a:buNone/>
                      </a:pPr>
                      <a:r>
                        <a:rPr lang="en-GB" sz="800"/>
                        <a:t>helping us understand more about the past</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GB" sz="800"/>
                        <a:t>• Analyse and evaluate primary and secondary</a:t>
                      </a:r>
                      <a:endParaRPr sz="800"/>
                    </a:p>
                    <a:p>
                      <a:pPr indent="0" lvl="0" marL="0" marR="0" rtl="0" algn="l">
                        <a:spcBef>
                          <a:spcPts val="0"/>
                        </a:spcBef>
                        <a:spcAft>
                          <a:spcPts val="0"/>
                        </a:spcAft>
                        <a:buNone/>
                      </a:pPr>
                      <a:r>
                        <a:rPr lang="en-GB" sz="800"/>
                        <a:t>sources to collect evidence about the past</a:t>
                      </a:r>
                      <a:endParaRPr sz="800"/>
                    </a:p>
                    <a:p>
                      <a:pPr indent="0" lvl="0" marL="0" marR="0" rtl="0" algn="l">
                        <a:spcBef>
                          <a:spcPts val="0"/>
                        </a:spcBef>
                        <a:spcAft>
                          <a:spcPts val="0"/>
                        </a:spcAft>
                        <a:buNone/>
                      </a:pPr>
                      <a:r>
                        <a:rPr lang="en-GB" sz="800"/>
                        <a:t>• Ask questions and find answers about the past,</a:t>
                      </a:r>
                      <a:endParaRPr sz="800"/>
                    </a:p>
                    <a:p>
                      <a:pPr indent="0" lvl="0" marL="0" marR="0" rtl="0" algn="l">
                        <a:spcBef>
                          <a:spcPts val="0"/>
                        </a:spcBef>
                        <a:spcAft>
                          <a:spcPts val="0"/>
                        </a:spcAft>
                        <a:buNone/>
                      </a:pPr>
                      <a:r>
                        <a:rPr lang="en-GB" sz="800"/>
                        <a:t>from a range of sources, evaluating the reliability</a:t>
                      </a:r>
                      <a:endParaRPr sz="800"/>
                    </a:p>
                    <a:p>
                      <a:pPr indent="0" lvl="0" marL="0" marR="0" rtl="0" algn="l">
                        <a:spcBef>
                          <a:spcPts val="0"/>
                        </a:spcBef>
                        <a:spcAft>
                          <a:spcPts val="0"/>
                        </a:spcAft>
                        <a:buNone/>
                      </a:pPr>
                      <a:r>
                        <a:rPr lang="en-GB" sz="800"/>
                        <a:t>• Explore different versions of the same event in</a:t>
                      </a:r>
                      <a:endParaRPr sz="800"/>
                    </a:p>
                    <a:p>
                      <a:pPr indent="0" lvl="0" marL="0" marR="0" rtl="0" algn="l">
                        <a:spcBef>
                          <a:spcPts val="0"/>
                        </a:spcBef>
                        <a:spcAft>
                          <a:spcPts val="0"/>
                        </a:spcAft>
                        <a:buNone/>
                      </a:pPr>
                      <a:r>
                        <a:rPr lang="en-GB" sz="800"/>
                        <a:t>history</a:t>
                      </a:r>
                      <a:endParaRPr sz="800"/>
                    </a:p>
                    <a:p>
                      <a:pPr indent="0" lvl="0" marL="0" marR="0" rtl="0" algn="l">
                        <a:spcBef>
                          <a:spcPts val="0"/>
                        </a:spcBef>
                        <a:spcAft>
                          <a:spcPts val="0"/>
                        </a:spcAft>
                        <a:buNone/>
                      </a:pPr>
                      <a:r>
                        <a:rPr lang="en-GB" sz="800"/>
                        <a:t>• Give reasons why there may be different accounts</a:t>
                      </a:r>
                      <a:endParaRPr sz="800"/>
                    </a:p>
                    <a:p>
                      <a:pPr indent="0" lvl="0" marL="0" marR="0" rtl="0" algn="l">
                        <a:spcBef>
                          <a:spcPts val="0"/>
                        </a:spcBef>
                        <a:spcAft>
                          <a:spcPts val="0"/>
                        </a:spcAft>
                        <a:buNone/>
                      </a:pPr>
                      <a:r>
                        <a:rPr lang="en-GB" sz="800"/>
                        <a:t>of history</a:t>
                      </a:r>
                      <a:endParaRPr sz="800"/>
                    </a:p>
                    <a:p>
                      <a:pPr indent="0" lvl="0" marL="0" marR="0" rtl="0" algn="l">
                        <a:spcBef>
                          <a:spcPts val="0"/>
                        </a:spcBef>
                        <a:spcAft>
                          <a:spcPts val="0"/>
                        </a:spcAft>
                        <a:buNone/>
                      </a:pPr>
                      <a:r>
                        <a:rPr lang="en-GB" sz="800"/>
                        <a:t>• Know that people in the past represent events or</a:t>
                      </a:r>
                      <a:endParaRPr sz="800"/>
                    </a:p>
                    <a:p>
                      <a:pPr indent="0" lvl="0" marL="0" marR="0" rtl="0" algn="l">
                        <a:spcBef>
                          <a:spcPts val="0"/>
                        </a:spcBef>
                        <a:spcAft>
                          <a:spcPts val="0"/>
                        </a:spcAft>
                        <a:buNone/>
                      </a:pPr>
                      <a:r>
                        <a:rPr lang="en-GB" sz="800"/>
                        <a:t>ideas in a way that persuades others</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GB" sz="800"/>
                        <a:t>Compare and contrast primary and secondary</a:t>
                      </a:r>
                      <a:endParaRPr sz="800"/>
                    </a:p>
                    <a:p>
                      <a:pPr indent="0" lvl="0" marL="0" marR="0" rtl="0" algn="l">
                        <a:spcBef>
                          <a:spcPts val="0"/>
                        </a:spcBef>
                        <a:spcAft>
                          <a:spcPts val="0"/>
                        </a:spcAft>
                        <a:buNone/>
                      </a:pPr>
                      <a:r>
                        <a:rPr lang="en-GB" sz="800"/>
                        <a:t>sources to collect evidence about the past</a:t>
                      </a:r>
                      <a:endParaRPr sz="800"/>
                    </a:p>
                    <a:p>
                      <a:pPr indent="0" lvl="0" marL="0" marR="0" rtl="0" algn="l">
                        <a:spcBef>
                          <a:spcPts val="0"/>
                        </a:spcBef>
                        <a:spcAft>
                          <a:spcPts val="0"/>
                        </a:spcAft>
                        <a:buNone/>
                      </a:pPr>
                      <a:r>
                        <a:rPr lang="en-GB" sz="800"/>
                        <a:t>• Choose reliable sources of evidence to answer</a:t>
                      </a:r>
                      <a:endParaRPr sz="800"/>
                    </a:p>
                    <a:p>
                      <a:pPr indent="0" lvl="0" marL="0" marR="0" rtl="0" algn="l">
                        <a:spcBef>
                          <a:spcPts val="0"/>
                        </a:spcBef>
                        <a:spcAft>
                          <a:spcPts val="0"/>
                        </a:spcAft>
                        <a:buNone/>
                      </a:pPr>
                      <a:r>
                        <a:rPr lang="en-GB" sz="800"/>
                        <a:t>questions, realising that there is often not a single</a:t>
                      </a:r>
                      <a:endParaRPr sz="800"/>
                    </a:p>
                    <a:p>
                      <a:pPr indent="0" lvl="0" marL="0" marR="0" rtl="0" algn="l">
                        <a:spcBef>
                          <a:spcPts val="0"/>
                        </a:spcBef>
                        <a:spcAft>
                          <a:spcPts val="0"/>
                        </a:spcAft>
                        <a:buNone/>
                      </a:pPr>
                      <a:r>
                        <a:rPr lang="en-GB" sz="800"/>
                        <a:t>answer to historical questions</a:t>
                      </a:r>
                      <a:endParaRPr sz="800"/>
                    </a:p>
                    <a:p>
                      <a:pPr indent="0" lvl="0" marL="0" marR="0" rtl="0" algn="l">
                        <a:spcBef>
                          <a:spcPts val="0"/>
                        </a:spcBef>
                        <a:spcAft>
                          <a:spcPts val="0"/>
                        </a:spcAft>
                        <a:buNone/>
                      </a:pPr>
                      <a:r>
                        <a:rPr lang="en-GB" sz="800"/>
                        <a:t>• Investigate own lines of enquiry by posing</a:t>
                      </a:r>
                      <a:endParaRPr sz="800"/>
                    </a:p>
                    <a:p>
                      <a:pPr indent="0" lvl="0" marL="0" marR="0" rtl="0" algn="l">
                        <a:spcBef>
                          <a:spcPts val="0"/>
                        </a:spcBef>
                        <a:spcAft>
                          <a:spcPts val="0"/>
                        </a:spcAft>
                        <a:buNone/>
                      </a:pPr>
                      <a:r>
                        <a:rPr lang="en-GB" sz="800"/>
                        <a:t>questions and use primary and secondary sources</a:t>
                      </a:r>
                      <a:endParaRPr sz="800"/>
                    </a:p>
                    <a:p>
                      <a:pPr indent="0" lvl="0" marL="0" marR="0" rtl="0" algn="l">
                        <a:spcBef>
                          <a:spcPts val="0"/>
                        </a:spcBef>
                        <a:spcAft>
                          <a:spcPts val="0"/>
                        </a:spcAft>
                        <a:buNone/>
                      </a:pPr>
                      <a:r>
                        <a:rPr lang="en-GB" sz="800"/>
                        <a:t>when answering</a:t>
                      </a:r>
                      <a:endParaRPr sz="800"/>
                    </a:p>
                    <a:p>
                      <a:pPr indent="0" lvl="0" marL="0" marR="0" rtl="0" algn="l">
                        <a:spcBef>
                          <a:spcPts val="0"/>
                        </a:spcBef>
                        <a:spcAft>
                          <a:spcPts val="0"/>
                        </a:spcAft>
                        <a:buNone/>
                      </a:pPr>
                      <a:r>
                        <a:rPr lang="en-GB" sz="800"/>
                        <a:t>• Know that people in the past could also have a</a:t>
                      </a:r>
                      <a:endParaRPr sz="800"/>
                    </a:p>
                    <a:p>
                      <a:pPr indent="0" lvl="0" marL="0" marR="0" rtl="0" algn="l">
                        <a:spcBef>
                          <a:spcPts val="0"/>
                        </a:spcBef>
                        <a:spcAft>
                          <a:spcPts val="0"/>
                        </a:spcAft>
                        <a:buNone/>
                      </a:pPr>
                      <a:r>
                        <a:rPr lang="en-GB" sz="800"/>
                        <a:t>point of view and that this can affect interpretation</a:t>
                      </a:r>
                      <a:endParaRPr sz="800"/>
                    </a:p>
                    <a:p>
                      <a:pPr indent="0" lvl="0" marL="0" marR="0" rtl="0" algn="l">
                        <a:spcBef>
                          <a:spcPts val="0"/>
                        </a:spcBef>
                        <a:spcAft>
                          <a:spcPts val="0"/>
                        </a:spcAft>
                        <a:buNone/>
                      </a:pPr>
                      <a:r>
                        <a:rPr lang="en-GB" sz="800"/>
                        <a:t>• Identify how history can impact on the decisions</a:t>
                      </a:r>
                      <a:endParaRPr sz="800"/>
                    </a:p>
                    <a:p>
                      <a:pPr indent="0" lvl="0" marL="0" marR="0" rtl="0" algn="l">
                        <a:spcBef>
                          <a:spcPts val="0"/>
                        </a:spcBef>
                        <a:spcAft>
                          <a:spcPts val="0"/>
                        </a:spcAft>
                        <a:buNone/>
                      </a:pPr>
                      <a:r>
                        <a:rPr lang="en-GB" sz="800"/>
                        <a:t>that are made i.e. government, wars, monarchy,</a:t>
                      </a:r>
                      <a:endParaRPr sz="800"/>
                    </a:p>
                    <a:p>
                      <a:pPr indent="0" lvl="0" marL="0" marR="0" rtl="0" algn="l">
                        <a:spcBef>
                          <a:spcPts val="0"/>
                        </a:spcBef>
                        <a:spcAft>
                          <a:spcPts val="0"/>
                        </a:spcAft>
                        <a:buNone/>
                      </a:pPr>
                      <a:r>
                        <a:rPr lang="en-GB" sz="800"/>
                        <a:t>crime and punishment</a:t>
                      </a:r>
                      <a:endParaRPr sz="800"/>
                    </a:p>
                    <a:p>
                      <a:pPr indent="0" lvl="0" marL="0" marR="0" rtl="0" algn="l">
                        <a:spcBef>
                          <a:spcPts val="0"/>
                        </a:spcBef>
                        <a:spcAft>
                          <a:spcPts val="0"/>
                        </a:spcAft>
                        <a:buNone/>
                      </a:pPr>
                      <a:r>
                        <a:t/>
                      </a:r>
                      <a:endParaRPr b="0" sz="800">
                        <a:solidFill>
                          <a:schemeClr val="dk1"/>
                        </a:solidFill>
                        <a:latin typeface="Calibri"/>
                        <a:ea typeface="Calibri"/>
                        <a:cs typeface="Calibri"/>
                        <a:sym typeface="Calibri"/>
                      </a:endParaRPr>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lang="en-GB" sz="800"/>
                        <a:t>•</a:t>
                      </a:r>
                      <a:r>
                        <a:rPr lang="en-GB" sz="800"/>
                        <a:t>Critique the validity of primary and secondary</a:t>
                      </a:r>
                      <a:endParaRPr sz="800"/>
                    </a:p>
                    <a:p>
                      <a:pPr indent="0" lvl="0" marL="0" rtl="0" algn="l">
                        <a:spcBef>
                          <a:spcPts val="0"/>
                        </a:spcBef>
                        <a:spcAft>
                          <a:spcPts val="0"/>
                        </a:spcAft>
                        <a:buNone/>
                      </a:pPr>
                      <a:r>
                        <a:rPr lang="en-GB" sz="800"/>
                        <a:t>sources to collect evidence about the past when</a:t>
                      </a:r>
                      <a:endParaRPr sz="800"/>
                    </a:p>
                    <a:p>
                      <a:pPr indent="0" lvl="0" marL="0" rtl="0" algn="l">
                        <a:spcBef>
                          <a:spcPts val="0"/>
                        </a:spcBef>
                        <a:spcAft>
                          <a:spcPts val="0"/>
                        </a:spcAft>
                        <a:buNone/>
                      </a:pPr>
                      <a:r>
                        <a:rPr lang="en-GB" sz="800"/>
                        <a:t>looking at significant events, suggesting why</a:t>
                      </a:r>
                      <a:endParaRPr sz="800"/>
                    </a:p>
                    <a:p>
                      <a:pPr indent="0" lvl="0" marL="0" rtl="0" algn="l">
                        <a:spcBef>
                          <a:spcPts val="0"/>
                        </a:spcBef>
                        <a:spcAft>
                          <a:spcPts val="0"/>
                        </a:spcAft>
                        <a:buNone/>
                      </a:pPr>
                      <a:r>
                        <a:rPr lang="en-GB" sz="800"/>
                        <a:t>some maybe more significant than others</a:t>
                      </a:r>
                      <a:endParaRPr sz="800"/>
                    </a:p>
                    <a:p>
                      <a:pPr indent="0" lvl="0" marL="0" marR="0" rtl="0" algn="l">
                        <a:spcBef>
                          <a:spcPts val="0"/>
                        </a:spcBef>
                        <a:spcAft>
                          <a:spcPts val="0"/>
                        </a:spcAft>
                        <a:buNone/>
                      </a:pPr>
                      <a:r>
                        <a:rPr lang="en-GB" sz="800"/>
                        <a:t>• </a:t>
                      </a:r>
                      <a:r>
                        <a:rPr lang="en-GB" sz="800"/>
                        <a:t>Choose reliable sources of evidence to pose and</a:t>
                      </a:r>
                      <a:endParaRPr sz="800"/>
                    </a:p>
                    <a:p>
                      <a:pPr indent="0" lvl="0" marL="0" marR="0" rtl="0" algn="l">
                        <a:spcBef>
                          <a:spcPts val="0"/>
                        </a:spcBef>
                        <a:spcAft>
                          <a:spcPts val="0"/>
                        </a:spcAft>
                        <a:buNone/>
                      </a:pPr>
                      <a:r>
                        <a:rPr lang="en-GB" sz="800"/>
                        <a:t>answer questions, where answers may be</a:t>
                      </a:r>
                      <a:endParaRPr sz="800"/>
                    </a:p>
                    <a:p>
                      <a:pPr indent="0" lvl="0" marL="0" marR="0" rtl="0" algn="l">
                        <a:spcBef>
                          <a:spcPts val="0"/>
                        </a:spcBef>
                        <a:spcAft>
                          <a:spcPts val="0"/>
                        </a:spcAft>
                        <a:buNone/>
                      </a:pPr>
                      <a:r>
                        <a:rPr lang="en-GB" sz="800"/>
                        <a:t>contradictory</a:t>
                      </a:r>
                      <a:endParaRPr sz="800"/>
                    </a:p>
                    <a:p>
                      <a:pPr indent="0" lvl="0" marL="0" marR="0" rtl="0" algn="l">
                        <a:spcBef>
                          <a:spcPts val="0"/>
                        </a:spcBef>
                        <a:spcAft>
                          <a:spcPts val="0"/>
                        </a:spcAft>
                        <a:buNone/>
                      </a:pPr>
                      <a:r>
                        <a:rPr lang="en-GB" sz="800"/>
                        <a:t>• </a:t>
                      </a:r>
                      <a:r>
                        <a:rPr lang="en-GB" sz="800"/>
                        <a:t>Create a historical account, using existing</a:t>
                      </a:r>
                      <a:endParaRPr sz="800"/>
                    </a:p>
                    <a:p>
                      <a:pPr indent="0" lvl="0" marL="0" marR="0" rtl="0" algn="l">
                        <a:spcBef>
                          <a:spcPts val="0"/>
                        </a:spcBef>
                        <a:spcAft>
                          <a:spcPts val="0"/>
                        </a:spcAft>
                        <a:buNone/>
                      </a:pPr>
                      <a:r>
                        <a:rPr lang="en-GB" sz="800"/>
                        <a:t>primary and secondary sources as evidence</a:t>
                      </a:r>
                      <a:endParaRPr sz="800"/>
                    </a:p>
                    <a:p>
                      <a:pPr indent="0" lvl="0" marL="0" marR="0" rtl="0" algn="l">
                        <a:spcBef>
                          <a:spcPts val="0"/>
                        </a:spcBef>
                        <a:spcAft>
                          <a:spcPts val="0"/>
                        </a:spcAft>
                        <a:buNone/>
                      </a:pPr>
                      <a:r>
                        <a:rPr lang="en-GB" sz="800"/>
                        <a:t>• </a:t>
                      </a:r>
                      <a:r>
                        <a:rPr lang="en-GB" sz="800"/>
                        <a:t>Understand that some events from the past is</a:t>
                      </a:r>
                      <a:endParaRPr sz="800"/>
                    </a:p>
                    <a:p>
                      <a:pPr indent="0" lvl="0" marL="0" marR="0" rtl="0" algn="l">
                        <a:spcBef>
                          <a:spcPts val="0"/>
                        </a:spcBef>
                        <a:spcAft>
                          <a:spcPts val="0"/>
                        </a:spcAft>
                        <a:buNone/>
                      </a:pPr>
                      <a:r>
                        <a:rPr lang="en-GB" sz="800"/>
                        <a:t>propaganda, opinion or misinformation, and that</a:t>
                      </a:r>
                      <a:endParaRPr sz="800"/>
                    </a:p>
                    <a:p>
                      <a:pPr indent="0" lvl="0" marL="0" marR="0" rtl="0" algn="l">
                        <a:spcBef>
                          <a:spcPts val="0"/>
                        </a:spcBef>
                        <a:spcAft>
                          <a:spcPts val="0"/>
                        </a:spcAft>
                        <a:buNone/>
                      </a:pPr>
                      <a:r>
                        <a:rPr lang="en-GB" sz="800"/>
                        <a:t>this affects interpretations of history</a:t>
                      </a:r>
                      <a:endParaRPr sz="800"/>
                    </a:p>
                  </a:txBody>
                  <a:tcPr marT="32675" marB="32675" marR="70750" marL="707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
        <p:nvSpPr>
          <p:cNvPr id="114" name="Google Shape;114;p16"/>
          <p:cNvSpPr txBox="1"/>
          <p:nvPr/>
        </p:nvSpPr>
        <p:spPr>
          <a:xfrm>
            <a:off x="767551" y="216700"/>
            <a:ext cx="3044100" cy="285000"/>
          </a:xfrm>
          <a:prstGeom prst="rect">
            <a:avLst/>
          </a:prstGeom>
          <a:noFill/>
          <a:ln>
            <a:noFill/>
          </a:ln>
        </p:spPr>
        <p:txBody>
          <a:bodyPr anchorCtr="0" anchor="t" bIns="34450" lIns="68900" spcFirstLastPara="1" rIns="68900" wrap="square" tIns="34450">
            <a:spAutoFit/>
          </a:bodyPr>
          <a:lstStyle/>
          <a:p>
            <a:pPr indent="0" lvl="0" marL="0" marR="0" rtl="0" algn="l">
              <a:spcBef>
                <a:spcPts val="0"/>
              </a:spcBef>
              <a:spcAft>
                <a:spcPts val="0"/>
              </a:spcAft>
              <a:buNone/>
            </a:pPr>
            <a:r>
              <a:rPr lang="en-GB">
                <a:solidFill>
                  <a:schemeClr val="dk1"/>
                </a:solidFill>
                <a:latin typeface="Calibri"/>
                <a:ea typeface="Calibri"/>
                <a:cs typeface="Calibri"/>
                <a:sym typeface="Calibri"/>
              </a:rPr>
              <a:t>Historical</a:t>
            </a:r>
            <a:r>
              <a:rPr lang="en-GB" sz="1400">
                <a:solidFill>
                  <a:schemeClr val="dk1"/>
                </a:solidFill>
                <a:latin typeface="Calibri"/>
                <a:ea typeface="Calibri"/>
                <a:cs typeface="Calibri"/>
                <a:sym typeface="Calibri"/>
              </a:rPr>
              <a:t> Enquiry and Interpretation</a:t>
            </a:r>
            <a:endParaRPr sz="1000"/>
          </a:p>
        </p:txBody>
      </p:sp>
      <p:pic>
        <p:nvPicPr>
          <p:cNvPr id="115" name="Google Shape;115;p16"/>
          <p:cNvPicPr preferRelativeResize="0"/>
          <p:nvPr/>
        </p:nvPicPr>
        <p:blipFill rotWithShape="1">
          <a:blip r:embed="rId3">
            <a:alphaModFix/>
          </a:blip>
          <a:srcRect b="0" l="0" r="0" t="0"/>
          <a:stretch/>
        </p:blipFill>
        <p:spPr>
          <a:xfrm>
            <a:off x="319860" y="211103"/>
            <a:ext cx="300476" cy="28710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17"/>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121" name="Google Shape;121;p17"/>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862350"/>
                <a:gridCol w="382900"/>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3</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 Stone Age to Iron Age (Innovation and settlements)</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Culture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1399900">
                <a:tc gridSpan="2">
                  <a:txBody>
                    <a:bodyPr/>
                    <a:lstStyle/>
                    <a:p>
                      <a:pPr indent="0" lvl="0" marL="0" rtl="0" algn="l">
                        <a:spcBef>
                          <a:spcPts val="0"/>
                        </a:spcBef>
                        <a:spcAft>
                          <a:spcPts val="0"/>
                        </a:spcAft>
                        <a:buNone/>
                      </a:pPr>
                      <a:r>
                        <a:rPr lang="en-GB" sz="900"/>
                        <a:t>• Understand that a timeline can be divided into BC (Before Christ) and AD (Anno Domini) and BCE/CE              </a:t>
                      </a:r>
                      <a:endParaRPr sz="900"/>
                    </a:p>
                    <a:p>
                      <a:pPr indent="0" lvl="0" marL="0" rtl="0" algn="l">
                        <a:spcBef>
                          <a:spcPts val="0"/>
                        </a:spcBef>
                        <a:spcAft>
                          <a:spcPts val="0"/>
                        </a:spcAft>
                        <a:buNone/>
                      </a:pPr>
                      <a:r>
                        <a:rPr lang="en-GB" sz="900"/>
                        <a:t>•  Describe and order significant events within the period study and compare to the present day, using dates</a:t>
                      </a:r>
                      <a:endParaRPr sz="900"/>
                    </a:p>
                    <a:p>
                      <a:pPr indent="0" lvl="0" marL="0" rtl="0" algn="l">
                        <a:spcBef>
                          <a:spcPts val="0"/>
                        </a:spcBef>
                        <a:spcAft>
                          <a:spcPts val="0"/>
                        </a:spcAft>
                        <a:buNone/>
                      </a:pPr>
                      <a:r>
                        <a:rPr lang="en-GB" sz="900"/>
                        <a:t>• Begin to use dates when describing events</a:t>
                      </a:r>
                      <a:endParaRPr sz="900"/>
                    </a:p>
                    <a:p>
                      <a:pPr indent="0" lvl="0" marL="0" rtl="0" algn="l">
                        <a:spcBef>
                          <a:spcPts val="0"/>
                        </a:spcBef>
                        <a:spcAft>
                          <a:spcPts val="0"/>
                        </a:spcAft>
                        <a:buNone/>
                      </a:pPr>
                      <a:r>
                        <a:rPr lang="en-GB" sz="900"/>
                        <a:t>•Use a timeline to place historical periods and events in chronological order and give reasons for their order</a:t>
                      </a:r>
                      <a:endParaRPr sz="1100"/>
                    </a:p>
                    <a:p>
                      <a:pPr indent="-222250" lvl="0" marL="285750" marR="0" rtl="0" algn="l">
                        <a:lnSpc>
                          <a:spcPct val="100000"/>
                        </a:lnSpc>
                        <a:spcBef>
                          <a:spcPts val="0"/>
                        </a:spcBef>
                        <a:spcAft>
                          <a:spcPts val="0"/>
                        </a:spcAft>
                        <a:buClr>
                          <a:srgbClr val="000000"/>
                        </a:buClr>
                        <a:buSzPts val="1000"/>
                        <a:buFont typeface="Arial"/>
                        <a:buNone/>
                      </a:pPr>
                      <a:r>
                        <a:t/>
                      </a:r>
                      <a:endParaRPr b="1" sz="10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marR="0" rtl="0" algn="l">
                        <a:lnSpc>
                          <a:spcPct val="100000"/>
                        </a:lnSpc>
                        <a:spcBef>
                          <a:spcPts val="0"/>
                        </a:spcBef>
                        <a:spcAft>
                          <a:spcPts val="0"/>
                        </a:spcAft>
                        <a:buNone/>
                      </a:pPr>
                      <a:r>
                        <a:rPr lang="en-GB" sz="900"/>
                        <a:t>• Use information given to describe key features </a:t>
                      </a:r>
                      <a:r>
                        <a:rPr lang="en-GB" sz="900"/>
                        <a:t>in the Stone Age, Bronze Age, and Iron Age (e.g., homes, tools, farming, religious beliefs), using appropriate historical vocabulary</a:t>
                      </a:r>
                      <a:endParaRPr sz="900"/>
                    </a:p>
                    <a:p>
                      <a:pPr indent="0" lvl="0" marL="0" marR="0" rtl="0" algn="l">
                        <a:lnSpc>
                          <a:spcPct val="100000"/>
                        </a:lnSpc>
                        <a:spcBef>
                          <a:spcPts val="0"/>
                        </a:spcBef>
                        <a:spcAft>
                          <a:spcPts val="0"/>
                        </a:spcAft>
                        <a:buNone/>
                      </a:pPr>
                      <a:r>
                        <a:rPr lang="en-GB" sz="900"/>
                        <a:t>• I</a:t>
                      </a:r>
                      <a:r>
                        <a:rPr lang="en-GB" sz="900"/>
                        <a:t>nvestigate how people in the Stone Age to Iron Age hunted, gathered, and later farmed; what homes they lived in (e.g., roundhouses), and what tools and clothing they used. </a:t>
                      </a:r>
                      <a:endParaRPr sz="900"/>
                    </a:p>
                    <a:p>
                      <a:pPr indent="0" lvl="0" marL="0" marR="0" rtl="0" algn="l">
                        <a:lnSpc>
                          <a:spcPct val="100000"/>
                        </a:lnSpc>
                        <a:spcBef>
                          <a:spcPts val="0"/>
                        </a:spcBef>
                        <a:spcAft>
                          <a:spcPts val="0"/>
                        </a:spcAft>
                        <a:buNone/>
                      </a:pPr>
                      <a:r>
                        <a:rPr lang="en-GB" sz="900"/>
                        <a:t>• Identify reasons for and results of people’s actions in the past such as why early humans began to settle and farm (e.g., food security) and what effects this had on community life, such as the growth of permanent settlements and trade</a:t>
                      </a:r>
                      <a:endParaRPr sz="900"/>
                    </a:p>
                    <a:p>
                      <a:pPr indent="0" lvl="0" marL="0" marR="0" rtl="0" algn="l">
                        <a:lnSpc>
                          <a:spcPct val="100000"/>
                        </a:lnSpc>
                        <a:spcBef>
                          <a:spcPts val="0"/>
                        </a:spcBef>
                        <a:spcAft>
                          <a:spcPts val="0"/>
                        </a:spcAft>
                        <a:buNone/>
                      </a:pPr>
                      <a:r>
                        <a:t/>
                      </a:r>
                      <a:endParaRPr sz="900"/>
                    </a:p>
                    <a:p>
                      <a:pPr indent="0" lvl="0" marL="457200" marR="0" rtl="0" algn="l">
                        <a:lnSpc>
                          <a:spcPct val="100000"/>
                        </a:lnSpc>
                        <a:spcBef>
                          <a:spcPts val="0"/>
                        </a:spcBef>
                        <a:spcAft>
                          <a:spcPts val="0"/>
                        </a:spcAft>
                        <a:buNone/>
                      </a:pPr>
                      <a:r>
                        <a:t/>
                      </a:r>
                      <a:endParaRPr b="1"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SzPts val="1100"/>
                        <a:buFont typeface="Arial"/>
                        <a:buNone/>
                      </a:pPr>
                      <a:r>
                        <a:rPr lang="en-GB" sz="900"/>
                        <a:t>• Identify similarities and differences within Stone Age and Iron Age communities, such as differences in tasks carried out by men, women, and children</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9225">
                <a:tc gridSpan="3">
                  <a:txBody>
                    <a:bodyPr/>
                    <a:lstStyle/>
                    <a:p>
                      <a:pPr indent="0" lvl="0" marL="0" marR="0" rtl="0" algn="ctr">
                        <a:lnSpc>
                          <a:spcPct val="100000"/>
                        </a:lnSpc>
                        <a:spcBef>
                          <a:spcPts val="0"/>
                        </a:spcBef>
                        <a:spcAft>
                          <a:spcPts val="0"/>
                        </a:spcAft>
                        <a:buClr>
                          <a:schemeClr val="dk1"/>
                        </a:buClr>
                        <a:buSzPts val="1400"/>
                        <a:buFont typeface="Arial"/>
                        <a:buNone/>
                      </a:pPr>
                      <a:r>
                        <a:rPr b="1" lang="en-GB" sz="1200" u="none" cap="none" strike="noStrike">
                          <a:latin typeface="Century Gothic"/>
                          <a:ea typeface="Century Gothic"/>
                          <a:cs typeface="Century Gothic"/>
                          <a:sym typeface="Century Gothic"/>
                        </a:rPr>
                        <a:t>Substantive Knowledge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b="1" lang="en-GB" sz="1200">
                          <a:latin typeface="Century Gothic"/>
                          <a:ea typeface="Century Gothic"/>
                          <a:cs typeface="Century Gothic"/>
                          <a:sym typeface="Century Gothic"/>
                        </a:rPr>
                        <a:t>            </a:t>
                      </a:r>
                      <a:r>
                        <a:rPr b="1" lang="en-GB" sz="1200" u="none" cap="none" strike="noStrike">
                          <a:latin typeface="Century Gothic"/>
                          <a:ea typeface="Century Gothic"/>
                          <a:cs typeface="Century Gothic"/>
                          <a:sym typeface="Century Gothic"/>
                        </a:rPr>
                        <a:t>Historical Enquiry and Interpretation</a:t>
                      </a:r>
                      <a:endParaRPr sz="12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295275" lvl="0" marL="457200" marR="0" rtl="0" algn="l">
                        <a:lnSpc>
                          <a:spcPct val="115000"/>
                        </a:lnSpc>
                        <a:spcBef>
                          <a:spcPts val="0"/>
                        </a:spcBef>
                        <a:spcAft>
                          <a:spcPts val="0"/>
                        </a:spcAft>
                        <a:buClr>
                          <a:srgbClr val="242424"/>
                        </a:buClr>
                        <a:buSzPts val="1050"/>
                        <a:buFont typeface="Arial"/>
                        <a:buChar char="●"/>
                      </a:pPr>
                      <a:r>
                        <a:rPr lang="en-GB" sz="1050" u="none" cap="none" strike="noStrike">
                          <a:solidFill>
                            <a:srgbClr val="242424"/>
                          </a:solidFill>
                          <a:highlight>
                            <a:srgbClr val="FFFFFF"/>
                          </a:highlight>
                        </a:rPr>
                        <a:t>The Stone Age is divided into three key periods: Paleolithic, Mesolithic, and Neolithic.</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Hunter-gatherers- People in the Paleolithic period hunted animals and gathered plants for food.</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Tools were made from stone (E.g microliths), bone and wood used for hunting and survival.</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People started to fish and hunt in new ways, including using bows and arrows.</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Early communities began to settle in one place for longer periods and built shelters, including huts and small settlements.</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Farming and agricultural development in Neolithic period </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People started to grow crops such as wheat, barley, and oats.</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Domestication of animals like cows, sheep, and goats.</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The Bronze Age began around 2,300 BC in Britain when bronze (a mixture of copper and tin) was first used for tools, weapons, and ornaments.</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Settlements became more complex, with larger homes and more structured communities (hill forts)</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The Iron Age began around 800 BC in Britain when iron replaced bronze for tools and weapons.</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solidFill>
                            <a:srgbClr val="242424"/>
                          </a:solidFill>
                          <a:highlight>
                            <a:srgbClr val="FFFFFF"/>
                          </a:highlight>
                        </a:rPr>
                        <a:t>Evidence of tribes such as the Celts, who lived in Britain during the Iron Age. </a:t>
                      </a:r>
                      <a:endParaRPr sz="1050" u="none" cap="none" strike="noStrike">
                        <a:solidFill>
                          <a:srgbClr val="242424"/>
                        </a:solidFill>
                        <a:highlight>
                          <a:srgbClr val="FFFFFF"/>
                        </a:highlight>
                      </a:endParaRPr>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t>Skara Brae is built around </a:t>
                      </a:r>
                      <a:r>
                        <a:rPr lang="en-GB" sz="1050"/>
                        <a:t>3000 BC</a:t>
                      </a:r>
                      <a:r>
                        <a:rPr lang="en-GB" sz="1050" u="none" cap="none" strike="noStrike"/>
                        <a:t> with people beginning to farm and build homes rather than move from place to place</a:t>
                      </a:r>
                      <a:endParaRPr sz="1050" u="none" cap="none" strike="noStrike"/>
                    </a:p>
                    <a:p>
                      <a:pPr indent="-295275" lvl="0" marL="457200" marR="0" rtl="0" algn="l">
                        <a:lnSpc>
                          <a:spcPct val="115000"/>
                        </a:lnSpc>
                        <a:spcBef>
                          <a:spcPts val="0"/>
                        </a:spcBef>
                        <a:spcAft>
                          <a:spcPts val="0"/>
                        </a:spcAft>
                        <a:buClr>
                          <a:srgbClr val="242424"/>
                        </a:buClr>
                        <a:buSzPts val="1050"/>
                        <a:buFont typeface="Calibri"/>
                        <a:buChar char="●"/>
                      </a:pPr>
                      <a:r>
                        <a:rPr lang="en-GB" sz="1050" u="none" cap="none" strike="noStrike"/>
                        <a:t>The Iron Age ended with the Roman invasion </a:t>
                      </a:r>
                      <a:endParaRPr sz="105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l">
                        <a:lnSpc>
                          <a:spcPct val="115000"/>
                        </a:lnSpc>
                        <a:spcBef>
                          <a:spcPts val="0"/>
                        </a:spcBef>
                        <a:spcAft>
                          <a:spcPts val="0"/>
                        </a:spcAft>
                        <a:buClr>
                          <a:srgbClr val="000000"/>
                        </a:buClr>
                        <a:buSzPts val="1000"/>
                        <a:buFont typeface="Arial"/>
                        <a:buNone/>
                      </a:pPr>
                      <a:r>
                        <a:rPr lang="en-GB" sz="1000" u="none" cap="none" strike="noStrike"/>
                        <a:t> • Use primary (e.g. flint tools, pottery, jewellery) and secondary sources</a:t>
                      </a:r>
                      <a:r>
                        <a:rPr lang="en-GB" sz="1000"/>
                        <a:t> (e.g. books, drawings, or digital reconstructions)</a:t>
                      </a:r>
                      <a:r>
                        <a:rPr lang="en-GB" sz="1000" u="none" cap="none" strike="noStrike"/>
                        <a:t> as evidence</a:t>
                      </a:r>
                      <a:r>
                        <a:rPr lang="en-GB" sz="1000"/>
                        <a:t> </a:t>
                      </a:r>
                      <a:r>
                        <a:rPr lang="en-GB" sz="1000" u="none" cap="none" strike="noStrike"/>
                        <a:t>about the past</a:t>
                      </a:r>
                      <a:endParaRPr sz="1000" u="none" cap="none" strike="noStrike"/>
                    </a:p>
                    <a:p>
                      <a:pPr indent="0" lvl="0" marL="0" marR="0" rtl="0" algn="l">
                        <a:lnSpc>
                          <a:spcPct val="115000"/>
                        </a:lnSpc>
                        <a:spcBef>
                          <a:spcPts val="0"/>
                        </a:spcBef>
                        <a:spcAft>
                          <a:spcPts val="0"/>
                        </a:spcAft>
                        <a:buClr>
                          <a:srgbClr val="000000"/>
                        </a:buClr>
                        <a:buSzPts val="1000"/>
                        <a:buFont typeface="Arial"/>
                        <a:buNone/>
                      </a:pPr>
                      <a:r>
                        <a:rPr lang="en-GB" sz="1000" u="none" cap="none" strike="noStrike"/>
                        <a:t>• Ask questions to find answers about the past from</a:t>
                      </a:r>
                      <a:r>
                        <a:rPr lang="en-GB" sz="1000"/>
                        <a:t> </a:t>
                      </a:r>
                      <a:r>
                        <a:rPr lang="en-GB" sz="1000" u="none" cap="none" strike="noStrike"/>
                        <a:t>a range of sources and use</a:t>
                      </a:r>
                      <a:r>
                        <a:rPr lang="en-GB" sz="1000"/>
                        <a:t> </a:t>
                      </a:r>
                      <a:r>
                        <a:rPr lang="en-GB" sz="1000" u="none" cap="none" strike="noStrike"/>
                        <a:t>artefacts, videos, and texts to investigate.</a:t>
                      </a:r>
                      <a:endParaRPr sz="1000" u="none" cap="none" strike="noStrike"/>
                    </a:p>
                    <a:p>
                      <a:pPr indent="0" lvl="0" marL="0" marR="0" rtl="0" algn="l">
                        <a:lnSpc>
                          <a:spcPct val="115000"/>
                        </a:lnSpc>
                        <a:spcBef>
                          <a:spcPts val="0"/>
                        </a:spcBef>
                        <a:spcAft>
                          <a:spcPts val="0"/>
                        </a:spcAft>
                        <a:buClr>
                          <a:srgbClr val="000000"/>
                        </a:buClr>
                        <a:buSzPts val="1000"/>
                        <a:buFont typeface="Arial"/>
                        <a:buNone/>
                      </a:pPr>
                      <a:r>
                        <a:rPr lang="en-GB" sz="1000" u="none" cap="none" strike="noStrike"/>
                        <a:t>• Explore the idea that there are different accounts</a:t>
                      </a:r>
                      <a:r>
                        <a:rPr lang="en-GB" sz="1000"/>
                        <a:t> </a:t>
                      </a:r>
                      <a:r>
                        <a:rPr lang="en-GB" sz="1000" u="none" cap="none" strike="noStrike"/>
                        <a:t>of history and why they exist-  prehistory can differ because there are no written records from the Stone Age </a:t>
                      </a:r>
                      <a:endParaRPr sz="1000"/>
                    </a:p>
                    <a:p>
                      <a:pPr indent="0" lvl="0" marL="0" marR="0" rtl="0" algn="l">
                        <a:lnSpc>
                          <a:spcPct val="115000"/>
                        </a:lnSpc>
                        <a:spcBef>
                          <a:spcPts val="0"/>
                        </a:spcBef>
                        <a:spcAft>
                          <a:spcPts val="0"/>
                        </a:spcAft>
                        <a:buClr>
                          <a:srgbClr val="000000"/>
                        </a:buClr>
                        <a:buSzPts val="1000"/>
                        <a:buFont typeface="Arial"/>
                        <a:buNone/>
                      </a:pPr>
                      <a:r>
                        <a:rPr lang="en-GB" sz="1000" u="none" cap="none" strike="noStrike"/>
                        <a:t>• Suggest why certain events happened as they</a:t>
                      </a:r>
                      <a:r>
                        <a:rPr lang="en-GB" sz="1000"/>
                        <a:t> </a:t>
                      </a:r>
                      <a:r>
                        <a:rPr lang="en-GB" sz="1000" u="none" cap="none" strike="noStrike"/>
                        <a:t>did in history </a:t>
                      </a:r>
                      <a:r>
                        <a:rPr lang="en-GB" sz="1000"/>
                        <a:t>(E.g. why people moved from hunting and gathering to farming, or why they began to use metal instead of stone)</a:t>
                      </a:r>
                      <a:endParaRPr sz="1000"/>
                    </a:p>
                    <a:p>
                      <a:pPr indent="0" lvl="0" marL="0" marR="0" rtl="0" algn="l">
                        <a:lnSpc>
                          <a:spcPct val="115000"/>
                        </a:lnSpc>
                        <a:spcBef>
                          <a:spcPts val="0"/>
                        </a:spcBef>
                        <a:spcAft>
                          <a:spcPts val="0"/>
                        </a:spcAft>
                        <a:buClr>
                          <a:srgbClr val="000000"/>
                        </a:buClr>
                        <a:buSzPts val="1000"/>
                        <a:buFont typeface="Arial"/>
                        <a:buNone/>
                      </a:pPr>
                      <a:r>
                        <a:rPr lang="en-GB" sz="1000" u="none" cap="none" strike="noStrike"/>
                        <a:t>• Recognise the part that archaeologists have had in</a:t>
                      </a:r>
                      <a:r>
                        <a:rPr lang="en-GB" sz="1000"/>
                        <a:t> </a:t>
                      </a:r>
                      <a:r>
                        <a:rPr lang="en-GB" sz="1000" u="none" cap="none" strike="noStrike"/>
                        <a:t>helping us understand more about the past ( Skara Brae)</a:t>
                      </a:r>
                      <a:endParaRPr sz="1000" u="none" cap="none" strike="noStrike"/>
                    </a:p>
                    <a:p>
                      <a:pPr indent="0" lvl="0" marL="0" marR="0" rtl="0" algn="l">
                        <a:lnSpc>
                          <a:spcPct val="115000"/>
                        </a:lnSpc>
                        <a:spcBef>
                          <a:spcPts val="0"/>
                        </a:spcBef>
                        <a:spcAft>
                          <a:spcPts val="0"/>
                        </a:spcAft>
                        <a:buClr>
                          <a:srgbClr val="000000"/>
                        </a:buClr>
                        <a:buSzPts val="1000"/>
                        <a:buFont typeface="Arial"/>
                        <a:buNone/>
                      </a:pPr>
                      <a:r>
                        <a:t/>
                      </a:r>
                      <a:endParaRPr sz="10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122" name="Google Shape;122;p17"/>
          <p:cNvPicPr preferRelativeResize="0"/>
          <p:nvPr/>
        </p:nvPicPr>
        <p:blipFill>
          <a:blip r:embed="rId3">
            <a:alphaModFix/>
          </a:blip>
          <a:stretch>
            <a:fillRect/>
          </a:stretch>
        </p:blipFill>
        <p:spPr>
          <a:xfrm>
            <a:off x="178175" y="798550"/>
            <a:ext cx="345575" cy="345575"/>
          </a:xfrm>
          <a:prstGeom prst="rect">
            <a:avLst/>
          </a:prstGeom>
          <a:noFill/>
          <a:ln>
            <a:noFill/>
          </a:ln>
        </p:spPr>
      </p:pic>
      <p:pic>
        <p:nvPicPr>
          <p:cNvPr id="123" name="Google Shape;123;p17"/>
          <p:cNvPicPr preferRelativeResize="0"/>
          <p:nvPr/>
        </p:nvPicPr>
        <p:blipFill>
          <a:blip r:embed="rId4">
            <a:alphaModFix/>
          </a:blip>
          <a:stretch>
            <a:fillRect/>
          </a:stretch>
        </p:blipFill>
        <p:spPr>
          <a:xfrm>
            <a:off x="3405975" y="798550"/>
            <a:ext cx="345575" cy="345575"/>
          </a:xfrm>
          <a:prstGeom prst="rect">
            <a:avLst/>
          </a:prstGeom>
          <a:noFill/>
          <a:ln>
            <a:noFill/>
          </a:ln>
        </p:spPr>
      </p:pic>
      <p:pic>
        <p:nvPicPr>
          <p:cNvPr id="124" name="Google Shape;124;p17"/>
          <p:cNvPicPr preferRelativeResize="0"/>
          <p:nvPr/>
        </p:nvPicPr>
        <p:blipFill>
          <a:blip r:embed="rId5">
            <a:alphaModFix/>
          </a:blip>
          <a:stretch>
            <a:fillRect/>
          </a:stretch>
        </p:blipFill>
        <p:spPr>
          <a:xfrm>
            <a:off x="6633775" y="798548"/>
            <a:ext cx="345575" cy="345575"/>
          </a:xfrm>
          <a:prstGeom prst="rect">
            <a:avLst/>
          </a:prstGeom>
          <a:noFill/>
          <a:ln>
            <a:noFill/>
          </a:ln>
        </p:spPr>
      </p:pic>
      <p:pic>
        <p:nvPicPr>
          <p:cNvPr id="125" name="Google Shape;125;p17"/>
          <p:cNvPicPr preferRelativeResize="0"/>
          <p:nvPr/>
        </p:nvPicPr>
        <p:blipFill rotWithShape="1">
          <a:blip r:embed="rId6">
            <a:alphaModFix/>
          </a:blip>
          <a:srcRect b="0" l="0" r="0" t="0"/>
          <a:stretch/>
        </p:blipFill>
        <p:spPr>
          <a:xfrm>
            <a:off x="6333310" y="2931653"/>
            <a:ext cx="300476" cy="28710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graphicFrame>
        <p:nvGraphicFramePr>
          <p:cNvPr id="131" name="Google Shape;131;p18"/>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gridSpan="6">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solidFill>
                            <a:schemeClr val="dk1"/>
                          </a:solidFill>
                          <a:latin typeface="Century Gothic"/>
                          <a:ea typeface="Century Gothic"/>
                          <a:cs typeface="Century Gothic"/>
                          <a:sym typeface="Century Gothic"/>
                        </a:rPr>
                        <a:t>Vocabulary</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hMerge="1"/>
                <a:tc hMerge="1"/>
                <a:tc hMerge="1"/>
              </a:tr>
              <a:tr h="368800">
                <a:tc gridSpan="6">
                  <a:txBody>
                    <a:bodyPr/>
                    <a:lstStyle/>
                    <a:p>
                      <a:pPr indent="0" lvl="0" marL="0" marR="0" rtl="0" algn="l">
                        <a:lnSpc>
                          <a:spcPct val="115000"/>
                        </a:lnSpc>
                        <a:spcBef>
                          <a:spcPts val="0"/>
                        </a:spcBef>
                        <a:spcAft>
                          <a:spcPts val="0"/>
                        </a:spcAft>
                        <a:buClr>
                          <a:schemeClr val="dk1"/>
                        </a:buClr>
                        <a:buSzPts val="1100"/>
                        <a:buFont typeface="Arial"/>
                        <a:buNone/>
                      </a:pPr>
                      <a:r>
                        <a:rPr lang="en-GB" sz="1050" u="none" cap="none" strike="noStrike"/>
                        <a:t>•Chronology</a:t>
                      </a:r>
                      <a:endParaRPr sz="1050" u="none" cap="none" strike="noStrike"/>
                    </a:p>
                    <a:p>
                      <a:pPr indent="0" lvl="0" marL="0" marR="0" rtl="0" algn="l">
                        <a:lnSpc>
                          <a:spcPct val="115000"/>
                        </a:lnSpc>
                        <a:spcBef>
                          <a:spcPts val="0"/>
                        </a:spcBef>
                        <a:spcAft>
                          <a:spcPts val="0"/>
                        </a:spcAft>
                        <a:buClr>
                          <a:schemeClr val="dk1"/>
                        </a:buClr>
                        <a:buSzPts val="1100"/>
                        <a:buFont typeface="Arial"/>
                        <a:buNone/>
                      </a:pPr>
                      <a:r>
                        <a:rPr lang="en-GB" sz="1050" u="none" cap="none" strike="noStrike"/>
                        <a:t>•B.C</a:t>
                      </a:r>
                      <a:endParaRPr sz="1050" u="none" cap="none" strike="noStrike"/>
                    </a:p>
                    <a:p>
                      <a:pPr indent="0" lvl="0" marL="0" marR="0" rtl="0" algn="l">
                        <a:lnSpc>
                          <a:spcPct val="115000"/>
                        </a:lnSpc>
                        <a:spcBef>
                          <a:spcPts val="0"/>
                        </a:spcBef>
                        <a:spcAft>
                          <a:spcPts val="0"/>
                        </a:spcAft>
                        <a:buClr>
                          <a:schemeClr val="dk1"/>
                        </a:buClr>
                        <a:buSzPts val="1100"/>
                        <a:buFont typeface="Arial"/>
                        <a:buNone/>
                      </a:pPr>
                      <a:r>
                        <a:rPr lang="en-GB" sz="1050" u="none" cap="none" strike="noStrike"/>
                        <a:t>•Prehistory</a:t>
                      </a:r>
                      <a:endParaRPr sz="1050"/>
                    </a:p>
                    <a:p>
                      <a:pPr indent="0" lvl="0" marL="0" rtl="0" algn="l">
                        <a:lnSpc>
                          <a:spcPct val="115000"/>
                        </a:lnSpc>
                        <a:spcBef>
                          <a:spcPts val="0"/>
                        </a:spcBef>
                        <a:spcAft>
                          <a:spcPts val="0"/>
                        </a:spcAft>
                        <a:buClr>
                          <a:schemeClr val="dk1"/>
                        </a:buClr>
                        <a:buSzPts val="1100"/>
                        <a:buFont typeface="Arial"/>
                        <a:buNone/>
                      </a:pPr>
                      <a:r>
                        <a:rPr lang="en-GB" sz="1050"/>
                        <a:t>•Stone Age</a:t>
                      </a:r>
                      <a:endParaRPr sz="1050"/>
                    </a:p>
                    <a:p>
                      <a:pPr indent="0" lvl="0" marL="0" rtl="0" algn="l">
                        <a:lnSpc>
                          <a:spcPct val="115000"/>
                        </a:lnSpc>
                        <a:spcBef>
                          <a:spcPts val="0"/>
                        </a:spcBef>
                        <a:spcAft>
                          <a:spcPts val="0"/>
                        </a:spcAft>
                        <a:buClr>
                          <a:schemeClr val="dk1"/>
                        </a:buClr>
                        <a:buSzPts val="1050"/>
                        <a:buFont typeface="Arial"/>
                        <a:buNone/>
                      </a:pPr>
                      <a:r>
                        <a:rPr lang="en-GB" sz="1050"/>
                        <a:t>•Bronze Age</a:t>
                      </a:r>
                      <a:endParaRPr sz="1050"/>
                    </a:p>
                    <a:p>
                      <a:pPr indent="0" lvl="0" marL="0" rtl="0" algn="l">
                        <a:lnSpc>
                          <a:spcPct val="115000"/>
                        </a:lnSpc>
                        <a:spcBef>
                          <a:spcPts val="0"/>
                        </a:spcBef>
                        <a:spcAft>
                          <a:spcPts val="0"/>
                        </a:spcAft>
                        <a:buClr>
                          <a:schemeClr val="dk1"/>
                        </a:buClr>
                        <a:buSzPts val="1050"/>
                        <a:buFont typeface="Arial"/>
                        <a:buNone/>
                      </a:pPr>
                      <a:r>
                        <a:rPr lang="en-GB" sz="1050"/>
                        <a:t>•Iron Age</a:t>
                      </a:r>
                      <a:endParaRPr sz="1050"/>
                    </a:p>
                    <a:p>
                      <a:pPr indent="0" lvl="0" marL="0" rtl="0" algn="l">
                        <a:lnSpc>
                          <a:spcPct val="115000"/>
                        </a:lnSpc>
                        <a:spcBef>
                          <a:spcPts val="0"/>
                        </a:spcBef>
                        <a:spcAft>
                          <a:spcPts val="0"/>
                        </a:spcAft>
                        <a:buClr>
                          <a:schemeClr val="dk1"/>
                        </a:buClr>
                        <a:buSzPts val="1050"/>
                        <a:buFont typeface="Arial"/>
                        <a:buNone/>
                      </a:pPr>
                      <a:r>
                        <a:rPr lang="en-GB" sz="1050"/>
                        <a:t>•Palaeolithic</a:t>
                      </a:r>
                      <a:endParaRPr sz="1050"/>
                    </a:p>
                    <a:p>
                      <a:pPr indent="0" lvl="0" marL="0" rtl="0" algn="l">
                        <a:lnSpc>
                          <a:spcPct val="115000"/>
                        </a:lnSpc>
                        <a:spcBef>
                          <a:spcPts val="0"/>
                        </a:spcBef>
                        <a:spcAft>
                          <a:spcPts val="0"/>
                        </a:spcAft>
                        <a:buClr>
                          <a:schemeClr val="dk1"/>
                        </a:buClr>
                        <a:buSzPts val="1050"/>
                        <a:buFont typeface="Arial"/>
                        <a:buNone/>
                      </a:pPr>
                      <a:r>
                        <a:rPr lang="en-GB" sz="1050"/>
                        <a:t>•Mesolithic</a:t>
                      </a:r>
                      <a:endParaRPr sz="1050"/>
                    </a:p>
                    <a:p>
                      <a:pPr indent="0" lvl="0" marL="0" rtl="0" algn="l">
                        <a:lnSpc>
                          <a:spcPct val="115000"/>
                        </a:lnSpc>
                        <a:spcBef>
                          <a:spcPts val="0"/>
                        </a:spcBef>
                        <a:spcAft>
                          <a:spcPts val="0"/>
                        </a:spcAft>
                        <a:buClr>
                          <a:schemeClr val="dk1"/>
                        </a:buClr>
                        <a:buSzPts val="1050"/>
                        <a:buFont typeface="Arial"/>
                        <a:buNone/>
                      </a:pPr>
                      <a:r>
                        <a:rPr lang="en-GB" sz="1050"/>
                        <a:t>•Neolithic</a:t>
                      </a:r>
                      <a:endParaRPr sz="1050"/>
                    </a:p>
                    <a:p>
                      <a:pPr indent="0" lvl="0" marL="0" rtl="0" algn="l">
                        <a:lnSpc>
                          <a:spcPct val="115000"/>
                        </a:lnSpc>
                        <a:spcBef>
                          <a:spcPts val="0"/>
                        </a:spcBef>
                        <a:spcAft>
                          <a:spcPts val="0"/>
                        </a:spcAft>
                        <a:buClr>
                          <a:schemeClr val="dk1"/>
                        </a:buClr>
                        <a:buSzPts val="1050"/>
                        <a:buFont typeface="Arial"/>
                        <a:buNone/>
                      </a:pPr>
                      <a:r>
                        <a:rPr lang="en-GB" sz="1050"/>
                        <a:t>•Homo sapiens</a:t>
                      </a:r>
                      <a:endParaRPr sz="1050"/>
                    </a:p>
                    <a:p>
                      <a:pPr indent="0" lvl="0" marL="0" rtl="0" algn="l">
                        <a:lnSpc>
                          <a:spcPct val="115000"/>
                        </a:lnSpc>
                        <a:spcBef>
                          <a:spcPts val="0"/>
                        </a:spcBef>
                        <a:spcAft>
                          <a:spcPts val="0"/>
                        </a:spcAft>
                        <a:buClr>
                          <a:schemeClr val="dk1"/>
                        </a:buClr>
                        <a:buSzPts val="1050"/>
                        <a:buFont typeface="Arial"/>
                        <a:buNone/>
                      </a:pPr>
                      <a:r>
                        <a:rPr lang="en-GB" sz="1050"/>
                        <a:t>•Settlement</a:t>
                      </a:r>
                      <a:endParaRPr sz="1050"/>
                    </a:p>
                    <a:p>
                      <a:pPr indent="0" lvl="0" marL="0" rtl="0" algn="l">
                        <a:lnSpc>
                          <a:spcPct val="115000"/>
                        </a:lnSpc>
                        <a:spcBef>
                          <a:spcPts val="0"/>
                        </a:spcBef>
                        <a:spcAft>
                          <a:spcPts val="0"/>
                        </a:spcAft>
                        <a:buClr>
                          <a:schemeClr val="dk1"/>
                        </a:buClr>
                        <a:buSzPts val="1050"/>
                        <a:buFont typeface="Arial"/>
                        <a:buNone/>
                      </a:pPr>
                      <a:r>
                        <a:rPr lang="en-GB" sz="1050"/>
                        <a:t>•Mined</a:t>
                      </a:r>
                      <a:endParaRPr sz="1050"/>
                    </a:p>
                    <a:p>
                      <a:pPr indent="0" lvl="0" marL="0" rtl="0" algn="l">
                        <a:lnSpc>
                          <a:spcPct val="115000"/>
                        </a:lnSpc>
                        <a:spcBef>
                          <a:spcPts val="0"/>
                        </a:spcBef>
                        <a:spcAft>
                          <a:spcPts val="0"/>
                        </a:spcAft>
                        <a:buClr>
                          <a:schemeClr val="dk1"/>
                        </a:buClr>
                        <a:buSzPts val="1050"/>
                        <a:buFont typeface="Arial"/>
                        <a:buNone/>
                      </a:pPr>
                      <a:r>
                        <a:rPr lang="en-GB" sz="1050"/>
                        <a:t>•Hillfort</a:t>
                      </a:r>
                      <a:endParaRPr sz="1050"/>
                    </a:p>
                    <a:p>
                      <a:pPr indent="0" lvl="0" marL="0" rtl="0" algn="l">
                        <a:lnSpc>
                          <a:spcPct val="115000"/>
                        </a:lnSpc>
                        <a:spcBef>
                          <a:spcPts val="0"/>
                        </a:spcBef>
                        <a:spcAft>
                          <a:spcPts val="0"/>
                        </a:spcAft>
                        <a:buClr>
                          <a:schemeClr val="dk1"/>
                        </a:buClr>
                        <a:buSzPts val="1050"/>
                        <a:buFont typeface="Arial"/>
                        <a:buNone/>
                      </a:pPr>
                      <a:r>
                        <a:rPr lang="en-GB" sz="1050"/>
                        <a:t>•Survival</a:t>
                      </a:r>
                      <a:endParaRPr sz="1050"/>
                    </a:p>
                    <a:p>
                      <a:pPr indent="0" lvl="0" marL="0" rtl="0" algn="l">
                        <a:lnSpc>
                          <a:spcPct val="115000"/>
                        </a:lnSpc>
                        <a:spcBef>
                          <a:spcPts val="0"/>
                        </a:spcBef>
                        <a:spcAft>
                          <a:spcPts val="0"/>
                        </a:spcAft>
                        <a:buClr>
                          <a:schemeClr val="dk1"/>
                        </a:buClr>
                        <a:buSzPts val="1050"/>
                        <a:buFont typeface="Arial"/>
                        <a:buNone/>
                      </a:pPr>
                      <a:r>
                        <a:t/>
                      </a:r>
                      <a:endParaRPr sz="105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hMerge="1"/>
                <a:tc hMerge="1"/>
                <a:tc hMerge="1"/>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9"/>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137" name="Google Shape;137;p19"/>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3</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 </a:t>
                      </a:r>
                      <a:r>
                        <a:rPr lang="en-GB" sz="1200">
                          <a:solidFill>
                            <a:schemeClr val="dk1"/>
                          </a:solidFill>
                          <a:latin typeface="Century Gothic"/>
                          <a:ea typeface="Century Gothic"/>
                          <a:cs typeface="Century Gothic"/>
                          <a:sym typeface="Century Gothic"/>
                        </a:rPr>
                        <a:t>Roman impact on Britain (Boudica’s revolt)</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C</a:t>
                      </a:r>
                      <a:r>
                        <a:rPr lang="en-GB" sz="1200">
                          <a:solidFill>
                            <a:schemeClr val="dk1"/>
                          </a:solidFill>
                          <a:latin typeface="Century Gothic"/>
                          <a:ea typeface="Century Gothic"/>
                          <a:cs typeface="Century Gothic"/>
                          <a:sym typeface="Century Gothic"/>
                        </a:rPr>
                        <a:t>onflict</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368800">
                <a:tc gridSpan="2">
                  <a:txBody>
                    <a:bodyPr/>
                    <a:lstStyle/>
                    <a:p>
                      <a:pPr indent="0" lvl="0" marL="0" rtl="0" algn="l">
                        <a:spcBef>
                          <a:spcPts val="0"/>
                        </a:spcBef>
                        <a:spcAft>
                          <a:spcPts val="0"/>
                        </a:spcAft>
                        <a:buClr>
                          <a:schemeClr val="dk1"/>
                        </a:buClr>
                        <a:buSzPts val="800"/>
                        <a:buFont typeface="Arial"/>
                        <a:buNone/>
                      </a:pPr>
                      <a:r>
                        <a:rPr lang="en-GB" sz="800"/>
                        <a:t>• Understand that a timeline can be divided into BC (Before Christ) and AD (Anno Domini) and BCE/CE                                                     </a:t>
                      </a:r>
                      <a:endParaRPr sz="800"/>
                    </a:p>
                    <a:p>
                      <a:pPr indent="0" lvl="0" marL="0" rtl="0" algn="l">
                        <a:spcBef>
                          <a:spcPts val="0"/>
                        </a:spcBef>
                        <a:spcAft>
                          <a:spcPts val="0"/>
                        </a:spcAft>
                        <a:buClr>
                          <a:schemeClr val="dk1"/>
                        </a:buClr>
                        <a:buSzPts val="800"/>
                        <a:buFont typeface="Arial"/>
                        <a:buNone/>
                      </a:pPr>
                      <a:r>
                        <a:rPr lang="en-GB" sz="800"/>
                        <a:t>•  Describe and order significant events within the period study and compare to the present day, using dates</a:t>
                      </a:r>
                      <a:endParaRPr sz="800"/>
                    </a:p>
                    <a:p>
                      <a:pPr indent="0" lvl="0" marL="0" rtl="0" algn="l">
                        <a:spcBef>
                          <a:spcPts val="0"/>
                        </a:spcBef>
                        <a:spcAft>
                          <a:spcPts val="0"/>
                        </a:spcAft>
                        <a:buClr>
                          <a:schemeClr val="dk1"/>
                        </a:buClr>
                        <a:buSzPts val="800"/>
                        <a:buFont typeface="Arial"/>
                        <a:buNone/>
                      </a:pPr>
                      <a:r>
                        <a:rPr lang="en-GB" sz="800"/>
                        <a:t>• Begin to use dates when describing events</a:t>
                      </a:r>
                      <a:endParaRPr sz="800"/>
                    </a:p>
                    <a:p>
                      <a:pPr indent="0" lvl="0" marL="0" rtl="0" algn="l">
                        <a:spcBef>
                          <a:spcPts val="0"/>
                        </a:spcBef>
                        <a:spcAft>
                          <a:spcPts val="0"/>
                        </a:spcAft>
                        <a:buClr>
                          <a:schemeClr val="dk1"/>
                        </a:buClr>
                        <a:buSzPts val="800"/>
                        <a:buFont typeface="Arial"/>
                        <a:buNone/>
                      </a:pPr>
                      <a:r>
                        <a:rPr lang="en-GB" sz="800"/>
                        <a:t>•Use a timeline to place historical periods and events in chronological order and give reasons for their order</a:t>
                      </a:r>
                      <a:endParaRPr sz="1000">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sz="1000">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sz="1000">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sz="1000">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sz="1000">
                        <a:latin typeface="Century Gothic"/>
                        <a:ea typeface="Century Gothic"/>
                        <a:cs typeface="Century Gothic"/>
                        <a:sym typeface="Century Gothic"/>
                      </a:endParaRPr>
                    </a:p>
                    <a:p>
                      <a:pPr indent="-222250" lvl="0" marL="285750" marR="0" rtl="0" algn="l">
                        <a:lnSpc>
                          <a:spcPct val="100000"/>
                        </a:lnSpc>
                        <a:spcBef>
                          <a:spcPts val="0"/>
                        </a:spcBef>
                        <a:spcAft>
                          <a:spcPts val="0"/>
                        </a:spcAft>
                        <a:buClr>
                          <a:srgbClr val="000000"/>
                        </a:buClr>
                        <a:buSzPts val="1000"/>
                        <a:buFont typeface="Arial"/>
                        <a:buNone/>
                      </a:pPr>
                      <a:r>
                        <a:t/>
                      </a:r>
                      <a:endParaRPr b="1" sz="10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Font typeface="Arial"/>
                        <a:buNone/>
                      </a:pPr>
                      <a:r>
                        <a:rPr lang="en-GB" sz="800"/>
                        <a:t>• Use information given to describe  key aspects of Roman Britain, including the Roman invasion and  the significance of Boudica’s revolt and what it tells us about life in Roman-occupied Britain.</a:t>
                      </a:r>
                      <a:endParaRPr sz="800"/>
                    </a:p>
                    <a:p>
                      <a:pPr indent="0" lvl="0" marL="0" rtl="0" algn="l">
                        <a:spcBef>
                          <a:spcPts val="0"/>
                        </a:spcBef>
                        <a:spcAft>
                          <a:spcPts val="0"/>
                        </a:spcAft>
                        <a:buClr>
                          <a:schemeClr val="dk1"/>
                        </a:buClr>
                        <a:buFont typeface="Arial"/>
                        <a:buNone/>
                      </a:pPr>
                      <a:r>
                        <a:rPr lang="en-GB" sz="800"/>
                        <a:t>•Investigate the daily life in Roman Britain for both Romans and native Britons (Roman villas vs. roundhouses, food, clothing, education, entertainment and Roman roads) and explore how life changed after the Roman invasion.</a:t>
                      </a:r>
                      <a:endParaRPr sz="800"/>
                    </a:p>
                    <a:p>
                      <a:pPr indent="0" lvl="0" marL="0" rtl="0" algn="l">
                        <a:spcBef>
                          <a:spcPts val="0"/>
                        </a:spcBef>
                        <a:spcAft>
                          <a:spcPts val="0"/>
                        </a:spcAft>
                        <a:buClr>
                          <a:schemeClr val="dk1"/>
                        </a:buClr>
                        <a:buFont typeface="Arial"/>
                        <a:buNone/>
                      </a:pPr>
                      <a:r>
                        <a:rPr lang="en-GB" sz="800"/>
                        <a:t>• Identify reasons for Boudica’s revolt (e.g., Roman treatment of the Iceni, broken promises, and unfair taxes) and the results of the rebellion, such as the destruction of Roman towns and the eventual defeat of the Britons. </a:t>
                      </a:r>
                      <a:endParaRPr sz="800"/>
                    </a:p>
                    <a:p>
                      <a:pPr indent="0" lvl="0" marL="0" rtl="0" algn="l">
                        <a:spcBef>
                          <a:spcPts val="0"/>
                        </a:spcBef>
                        <a:spcAft>
                          <a:spcPts val="0"/>
                        </a:spcAft>
                        <a:buClr>
                          <a:schemeClr val="dk1"/>
                        </a:buClr>
                        <a:buFont typeface="Arial"/>
                        <a:buNone/>
                      </a:pPr>
                      <a:r>
                        <a:t/>
                      </a:r>
                      <a:endParaRPr b="1"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Font typeface="Arial"/>
                        <a:buNone/>
                      </a:pPr>
                      <a:r>
                        <a:rPr lang="en-GB" sz="800"/>
                        <a:t>• Identify similarities and differences between social classes and gender- explore the unique role of Boudicca as a female leader, contrasting her with typical roles for women at the time.</a:t>
                      </a:r>
                      <a:br>
                        <a:rPr lang="en-GB" sz="800"/>
                      </a:br>
                      <a:endParaRPr sz="800"/>
                    </a:p>
                    <a:p>
                      <a:pPr indent="0" lvl="0" marL="0" rtl="0" algn="l">
                        <a:spcBef>
                          <a:spcPts val="0"/>
                        </a:spcBef>
                        <a:spcAft>
                          <a:spcPts val="0"/>
                        </a:spcAft>
                        <a:buClr>
                          <a:schemeClr val="dk1"/>
                        </a:buClr>
                        <a:buFont typeface="Arial"/>
                        <a:buNone/>
                      </a:pPr>
                      <a:r>
                        <a:t/>
                      </a:r>
                      <a:endParaRPr sz="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9225">
                <a:tc gridSpan="3">
                  <a:txBody>
                    <a:bodyPr/>
                    <a:lstStyle/>
                    <a:p>
                      <a:pPr indent="0" lvl="0" marL="0" marR="0" rtl="0" algn="ctr">
                        <a:lnSpc>
                          <a:spcPct val="100000"/>
                        </a:lnSpc>
                        <a:spcBef>
                          <a:spcPts val="0"/>
                        </a:spcBef>
                        <a:spcAft>
                          <a:spcPts val="0"/>
                        </a:spcAft>
                        <a:buClr>
                          <a:schemeClr val="dk1"/>
                        </a:buClr>
                        <a:buSzPts val="1400"/>
                        <a:buFont typeface="Arial"/>
                        <a:buNone/>
                      </a:pPr>
                      <a:r>
                        <a:rPr b="1" lang="en-GB" sz="1200" u="none" cap="none" strike="noStrike">
                          <a:latin typeface="Century Gothic"/>
                          <a:ea typeface="Century Gothic"/>
                          <a:cs typeface="Century Gothic"/>
                          <a:sym typeface="Century Gothic"/>
                        </a:rPr>
                        <a:t>Substantive Knowledge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b="1" lang="en-GB" sz="1200">
                          <a:latin typeface="Century Gothic"/>
                          <a:ea typeface="Century Gothic"/>
                          <a:cs typeface="Century Gothic"/>
                          <a:sym typeface="Century Gothic"/>
                        </a:rPr>
                        <a:t>            </a:t>
                      </a:r>
                      <a:r>
                        <a:rPr b="1" lang="en-GB" sz="1200" u="none" cap="none" strike="noStrike">
                          <a:latin typeface="Century Gothic"/>
                          <a:ea typeface="Century Gothic"/>
                          <a:cs typeface="Century Gothic"/>
                          <a:sym typeface="Century Gothic"/>
                        </a:rPr>
                        <a:t>Historical Enquiry and Interpretation</a:t>
                      </a:r>
                      <a:endParaRPr sz="12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0"/>
                        </a:spcBef>
                        <a:spcAft>
                          <a:spcPts val="0"/>
                        </a:spcAft>
                        <a:buClr>
                          <a:schemeClr val="dk1"/>
                        </a:buClr>
                        <a:buSzPts val="1100"/>
                        <a:buFont typeface="Arial"/>
                        <a:buNone/>
                      </a:pPr>
                      <a:r>
                        <a:rPr lang="en-GB" sz="1050"/>
                        <a:t>•</a:t>
                      </a:r>
                      <a:r>
                        <a:rPr lang="en-GB" sz="850"/>
                        <a:t>The Roman Empire gained territory over Europe, Africa and Asia</a:t>
                      </a:r>
                      <a:endParaRPr sz="850"/>
                    </a:p>
                    <a:p>
                      <a:pPr indent="0" lvl="0" marL="0" rtl="0" algn="l">
                        <a:lnSpc>
                          <a:spcPct val="115000"/>
                        </a:lnSpc>
                        <a:spcBef>
                          <a:spcPts val="0"/>
                        </a:spcBef>
                        <a:spcAft>
                          <a:spcPts val="0"/>
                        </a:spcAft>
                        <a:buClr>
                          <a:schemeClr val="dk1"/>
                        </a:buClr>
                        <a:buSzPts val="1100"/>
                        <a:buFont typeface="Arial"/>
                        <a:buNone/>
                      </a:pPr>
                      <a:r>
                        <a:rPr lang="en-GB" sz="850"/>
                        <a:t>•It took the Romans three attempts to begin to conquer Britain successfully</a:t>
                      </a:r>
                      <a:endParaRPr sz="850"/>
                    </a:p>
                    <a:p>
                      <a:pPr indent="0" lvl="0" marL="0" rtl="0" algn="l">
                        <a:lnSpc>
                          <a:spcPct val="115000"/>
                        </a:lnSpc>
                        <a:spcBef>
                          <a:spcPts val="0"/>
                        </a:spcBef>
                        <a:spcAft>
                          <a:spcPts val="0"/>
                        </a:spcAft>
                        <a:buClr>
                          <a:schemeClr val="dk1"/>
                        </a:buClr>
                        <a:buSzPts val="1100"/>
                        <a:buFont typeface="Arial"/>
                        <a:buNone/>
                      </a:pPr>
                      <a:r>
                        <a:rPr lang="en-GB" sz="850"/>
                        <a:t>•Julius Caesar led military expeditions to Britain in 55 and 54 BC</a:t>
                      </a:r>
                      <a:endParaRPr sz="850"/>
                    </a:p>
                    <a:p>
                      <a:pPr indent="0" lvl="0" marL="0" rtl="0" algn="l">
                        <a:lnSpc>
                          <a:spcPct val="115000"/>
                        </a:lnSpc>
                        <a:spcBef>
                          <a:spcPts val="0"/>
                        </a:spcBef>
                        <a:spcAft>
                          <a:spcPts val="0"/>
                        </a:spcAft>
                        <a:buClr>
                          <a:schemeClr val="dk1"/>
                        </a:buClr>
                        <a:buSzPts val="1100"/>
                        <a:buFont typeface="Arial"/>
                        <a:buNone/>
                      </a:pPr>
                      <a:r>
                        <a:rPr lang="en-GB" sz="850"/>
                        <a:t>•Emperor Claudius led a new expedition in AD 43 that begins to lead to conquering of Britain</a:t>
                      </a:r>
                      <a:endParaRPr sz="850"/>
                    </a:p>
                    <a:p>
                      <a:pPr indent="0" lvl="0" marL="0" rtl="0" algn="l">
                        <a:lnSpc>
                          <a:spcPct val="115000"/>
                        </a:lnSpc>
                        <a:spcBef>
                          <a:spcPts val="0"/>
                        </a:spcBef>
                        <a:spcAft>
                          <a:spcPts val="0"/>
                        </a:spcAft>
                        <a:buClr>
                          <a:schemeClr val="dk1"/>
                        </a:buClr>
                        <a:buSzPts val="1100"/>
                        <a:buFont typeface="Arial"/>
                        <a:buNone/>
                      </a:pPr>
                      <a:r>
                        <a:rPr lang="en-GB" sz="850"/>
                        <a:t>•They invaded for glory as well as the natural resources of Britain and taxes</a:t>
                      </a:r>
                      <a:endParaRPr sz="850"/>
                    </a:p>
                    <a:p>
                      <a:pPr indent="0" lvl="0" marL="0" rtl="0" algn="l">
                        <a:lnSpc>
                          <a:spcPct val="115000"/>
                        </a:lnSpc>
                        <a:spcBef>
                          <a:spcPts val="0"/>
                        </a:spcBef>
                        <a:spcAft>
                          <a:spcPts val="0"/>
                        </a:spcAft>
                        <a:buClr>
                          <a:schemeClr val="dk1"/>
                        </a:buClr>
                        <a:buSzPts val="1050"/>
                        <a:buFont typeface="Arial"/>
                        <a:buNone/>
                      </a:pPr>
                      <a:r>
                        <a:rPr lang="en-GB" sz="850"/>
                        <a:t>•The Romans created Londinium as their capital city - (London today)</a:t>
                      </a:r>
                      <a:endParaRPr sz="850"/>
                    </a:p>
                    <a:p>
                      <a:pPr indent="0" lvl="0" marL="0" rtl="0" algn="l">
                        <a:lnSpc>
                          <a:spcPct val="115000"/>
                        </a:lnSpc>
                        <a:spcBef>
                          <a:spcPts val="0"/>
                        </a:spcBef>
                        <a:spcAft>
                          <a:spcPts val="0"/>
                        </a:spcAft>
                        <a:buClr>
                          <a:schemeClr val="dk1"/>
                        </a:buClr>
                        <a:buSzPts val="1050"/>
                        <a:buFont typeface="Arial"/>
                        <a:buNone/>
                      </a:pPr>
                      <a:r>
                        <a:rPr lang="en-GB" sz="850"/>
                        <a:t>•Boudica was a queen of the Iceni tribe in East Anglia.</a:t>
                      </a:r>
                      <a:endParaRPr sz="850"/>
                    </a:p>
                    <a:p>
                      <a:pPr indent="0" lvl="0" marL="0" rtl="0" algn="l">
                        <a:lnSpc>
                          <a:spcPct val="115000"/>
                        </a:lnSpc>
                        <a:spcBef>
                          <a:spcPts val="0"/>
                        </a:spcBef>
                        <a:spcAft>
                          <a:spcPts val="0"/>
                        </a:spcAft>
                        <a:buClr>
                          <a:schemeClr val="dk1"/>
                        </a:buClr>
                        <a:buSzPts val="1100"/>
                        <a:buFont typeface="Arial"/>
                        <a:buNone/>
                      </a:pPr>
                      <a:r>
                        <a:rPr lang="en-GB" sz="850"/>
                        <a:t>•Boudica’s tribe was mistreated by the Romans (took and and punished Boudica)</a:t>
                      </a:r>
                      <a:endParaRPr sz="850"/>
                    </a:p>
                    <a:p>
                      <a:pPr indent="0" lvl="0" marL="0" rtl="0" algn="l">
                        <a:lnSpc>
                          <a:spcPct val="115000"/>
                        </a:lnSpc>
                        <a:spcBef>
                          <a:spcPts val="0"/>
                        </a:spcBef>
                        <a:spcAft>
                          <a:spcPts val="0"/>
                        </a:spcAft>
                        <a:buClr>
                          <a:schemeClr val="dk1"/>
                        </a:buClr>
                        <a:buSzPts val="1100"/>
                        <a:buFont typeface="Arial"/>
                        <a:buNone/>
                      </a:pPr>
                      <a:r>
                        <a:rPr lang="en-GB" sz="850"/>
                        <a:t>•Boudica led a revolt by the Iceni against the Romans</a:t>
                      </a:r>
                      <a:endParaRPr sz="850"/>
                    </a:p>
                    <a:p>
                      <a:pPr indent="0" lvl="0" marL="0" rtl="0" algn="l">
                        <a:lnSpc>
                          <a:spcPct val="115000"/>
                        </a:lnSpc>
                        <a:spcBef>
                          <a:spcPts val="0"/>
                        </a:spcBef>
                        <a:spcAft>
                          <a:spcPts val="0"/>
                        </a:spcAft>
                        <a:buClr>
                          <a:schemeClr val="dk1"/>
                        </a:buClr>
                        <a:buSzPts val="1050"/>
                        <a:buFont typeface="Arial"/>
                        <a:buNone/>
                      </a:pPr>
                      <a:r>
                        <a:rPr lang="en-GB" sz="850"/>
                        <a:t>•Boudica and other Celtic tribes burned towns (Colchester, London and St Albans)</a:t>
                      </a:r>
                      <a:endParaRPr sz="850"/>
                    </a:p>
                    <a:p>
                      <a:pPr indent="0" lvl="0" marL="0" rtl="0" algn="l">
                        <a:lnSpc>
                          <a:spcPct val="115000"/>
                        </a:lnSpc>
                        <a:spcBef>
                          <a:spcPts val="0"/>
                        </a:spcBef>
                        <a:spcAft>
                          <a:spcPts val="0"/>
                        </a:spcAft>
                        <a:buClr>
                          <a:schemeClr val="dk1"/>
                        </a:buClr>
                        <a:buSzPts val="1050"/>
                        <a:buFont typeface="Arial"/>
                        <a:buNone/>
                      </a:pPr>
                      <a:r>
                        <a:rPr lang="en-GB" sz="850"/>
                        <a:t>•Boudica’s army was defeated by the Roman soldiers in a final battle.</a:t>
                      </a:r>
                      <a:endParaRPr sz="850"/>
                    </a:p>
                    <a:p>
                      <a:pPr indent="0" lvl="0" marL="0" rtl="0" algn="l">
                        <a:lnSpc>
                          <a:spcPct val="115000"/>
                        </a:lnSpc>
                        <a:spcBef>
                          <a:spcPts val="0"/>
                        </a:spcBef>
                        <a:spcAft>
                          <a:spcPts val="0"/>
                        </a:spcAft>
                        <a:buClr>
                          <a:schemeClr val="dk1"/>
                        </a:buClr>
                        <a:buSzPts val="1100"/>
                        <a:buFont typeface="Arial"/>
                        <a:buNone/>
                      </a:pPr>
                      <a:r>
                        <a:rPr lang="en-GB" sz="850"/>
                        <a:t>•Boudica is thought to have taken her own life.</a:t>
                      </a:r>
                      <a:endParaRPr sz="850"/>
                    </a:p>
                    <a:p>
                      <a:pPr indent="0" lvl="0" marL="0" rtl="0" algn="l">
                        <a:lnSpc>
                          <a:spcPct val="115000"/>
                        </a:lnSpc>
                        <a:spcBef>
                          <a:spcPts val="0"/>
                        </a:spcBef>
                        <a:spcAft>
                          <a:spcPts val="0"/>
                        </a:spcAft>
                        <a:buClr>
                          <a:schemeClr val="dk1"/>
                        </a:buClr>
                        <a:buSzPts val="1100"/>
                        <a:buFont typeface="Arial"/>
                        <a:buNone/>
                      </a:pPr>
                      <a:r>
                        <a:rPr lang="en-GB" sz="850"/>
                        <a:t>•Emperor Hadrian ordered the building of a wall between Roman Britain and Caledonia in AD 122 known as Hadrian’s Wall that acted as a border between the two countries</a:t>
                      </a:r>
                      <a:endParaRPr sz="850"/>
                    </a:p>
                    <a:p>
                      <a:pPr indent="0" lvl="0" marL="0" rtl="0" algn="l">
                        <a:lnSpc>
                          <a:spcPct val="115000"/>
                        </a:lnSpc>
                        <a:spcBef>
                          <a:spcPts val="0"/>
                        </a:spcBef>
                        <a:spcAft>
                          <a:spcPts val="0"/>
                        </a:spcAft>
                        <a:buClr>
                          <a:schemeClr val="dk1"/>
                        </a:buClr>
                        <a:buSzPts val="1050"/>
                        <a:buFont typeface="Arial"/>
                        <a:buNone/>
                      </a:pPr>
                      <a:r>
                        <a:rPr lang="en-GB" sz="850"/>
                        <a:t>•The Romans left Britain between AD 400 and 410 as they needed to focus on issues on the continent</a:t>
                      </a:r>
                      <a:endParaRPr sz="1200"/>
                    </a:p>
                    <a:p>
                      <a:pPr indent="0" lvl="0" marL="0" marR="0" rtl="0" algn="l">
                        <a:lnSpc>
                          <a:spcPct val="115000"/>
                        </a:lnSpc>
                        <a:spcBef>
                          <a:spcPts val="0"/>
                        </a:spcBef>
                        <a:spcAft>
                          <a:spcPts val="0"/>
                        </a:spcAft>
                        <a:buNone/>
                      </a:pPr>
                      <a:r>
                        <a:t/>
                      </a:r>
                      <a:endParaRPr sz="1050">
                        <a:solidFill>
                          <a:srgbClr val="242424"/>
                        </a:solidFill>
                        <a:highlight>
                          <a:srgbClr val="FFFFFF"/>
                        </a:highlight>
                      </a:endParaRPr>
                    </a:p>
                    <a:p>
                      <a:pPr indent="0" lvl="0" marL="0" marR="0" rtl="0" algn="l">
                        <a:lnSpc>
                          <a:spcPct val="115000"/>
                        </a:lnSpc>
                        <a:spcBef>
                          <a:spcPts val="0"/>
                        </a:spcBef>
                        <a:spcAft>
                          <a:spcPts val="0"/>
                        </a:spcAft>
                        <a:buNone/>
                      </a:pPr>
                      <a:r>
                        <a:t/>
                      </a:r>
                      <a:endParaRPr sz="1050">
                        <a:solidFill>
                          <a:srgbClr val="242424"/>
                        </a:solidFill>
                        <a:highlight>
                          <a:srgbClr val="FFFFFF"/>
                        </a:highlight>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l">
                        <a:lnSpc>
                          <a:spcPct val="115000"/>
                        </a:lnSpc>
                        <a:spcBef>
                          <a:spcPts val="0"/>
                        </a:spcBef>
                        <a:spcAft>
                          <a:spcPts val="0"/>
                        </a:spcAft>
                        <a:buClr>
                          <a:srgbClr val="000000"/>
                        </a:buClr>
                        <a:buSzPts val="1000"/>
                        <a:buFont typeface="Arial"/>
                        <a:buNone/>
                      </a:pPr>
                      <a:r>
                        <a:rPr lang="en-GB" sz="900" u="none" cap="none" strike="noStrike"/>
                        <a:t> </a:t>
                      </a:r>
                      <a:r>
                        <a:rPr lang="en-GB" sz="900"/>
                        <a:t>• Use primary and secondary sources as evidence to learn about Roman Britain and Boudica’s revolt.</a:t>
                      </a:r>
                      <a:endParaRPr sz="900"/>
                    </a:p>
                    <a:p>
                      <a:pPr indent="0" lvl="0" marL="0" rtl="0" algn="l">
                        <a:spcBef>
                          <a:spcPts val="0"/>
                        </a:spcBef>
                        <a:spcAft>
                          <a:spcPts val="0"/>
                        </a:spcAft>
                        <a:buClr>
                          <a:schemeClr val="dk1"/>
                        </a:buClr>
                        <a:buFont typeface="Arial"/>
                        <a:buNone/>
                      </a:pPr>
                      <a:r>
                        <a:rPr lang="en-GB" sz="900"/>
                        <a:t>• Ask questions to find answers about the past from a range of sources and use artefacts, videos, and texts to investigate.</a:t>
                      </a:r>
                      <a:endParaRPr sz="900"/>
                    </a:p>
                    <a:p>
                      <a:pPr indent="0" lvl="0" marL="0" rtl="0" algn="l">
                        <a:spcBef>
                          <a:spcPts val="0"/>
                        </a:spcBef>
                        <a:spcAft>
                          <a:spcPts val="0"/>
                        </a:spcAft>
                        <a:buClr>
                          <a:schemeClr val="dk1"/>
                        </a:buClr>
                        <a:buFont typeface="Arial"/>
                        <a:buNone/>
                      </a:pPr>
                      <a:r>
                        <a:rPr lang="en-GB" sz="900"/>
                        <a:t>• Be able to explore the idea that there are different accounts of Boudica’s revolt (explore opinions v facts)  and discuss how stories of her bravery or cruelty might differ depending on who is telling them.</a:t>
                      </a:r>
                      <a:endParaRPr sz="900"/>
                    </a:p>
                    <a:p>
                      <a:pPr indent="0" lvl="0" marL="0" rtl="0" algn="l">
                        <a:spcBef>
                          <a:spcPts val="0"/>
                        </a:spcBef>
                        <a:spcAft>
                          <a:spcPts val="0"/>
                        </a:spcAft>
                        <a:buClr>
                          <a:schemeClr val="dk1"/>
                        </a:buClr>
                        <a:buFont typeface="Arial"/>
                        <a:buNone/>
                      </a:pPr>
                      <a:r>
                        <a:rPr lang="en-GB" sz="900"/>
                        <a:t>• Able to suggest possible causes of Boudica’s revolt((mistreatment, loss of land, and the revolt’s impact on Roman control).</a:t>
                      </a:r>
                      <a:endParaRPr sz="900"/>
                    </a:p>
                    <a:p>
                      <a:pPr indent="0" lvl="0" marL="0" rtl="0" algn="l">
                        <a:spcBef>
                          <a:spcPts val="0"/>
                        </a:spcBef>
                        <a:spcAft>
                          <a:spcPts val="0"/>
                        </a:spcAft>
                        <a:buClr>
                          <a:schemeClr val="dk1"/>
                        </a:buClr>
                        <a:buFont typeface="Arial"/>
                        <a:buNone/>
                      </a:pPr>
                      <a:r>
                        <a:rPr lang="en-GB" sz="900"/>
                        <a:t>• Understand how archaeologists have uncovered Roman roads, remains of Roman villas and towns and weapons or tools, helping us understand both Roman and British lives at the time of Boudica’s revolt.</a:t>
                      </a:r>
                      <a:endParaRPr sz="9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138" name="Google Shape;138;p19"/>
          <p:cNvPicPr preferRelativeResize="0"/>
          <p:nvPr/>
        </p:nvPicPr>
        <p:blipFill>
          <a:blip r:embed="rId3">
            <a:alphaModFix/>
          </a:blip>
          <a:stretch>
            <a:fillRect/>
          </a:stretch>
        </p:blipFill>
        <p:spPr>
          <a:xfrm>
            <a:off x="178175" y="798550"/>
            <a:ext cx="345575" cy="345575"/>
          </a:xfrm>
          <a:prstGeom prst="rect">
            <a:avLst/>
          </a:prstGeom>
          <a:noFill/>
          <a:ln>
            <a:noFill/>
          </a:ln>
        </p:spPr>
      </p:pic>
      <p:pic>
        <p:nvPicPr>
          <p:cNvPr id="139" name="Google Shape;139;p19"/>
          <p:cNvPicPr preferRelativeResize="0"/>
          <p:nvPr/>
        </p:nvPicPr>
        <p:blipFill>
          <a:blip r:embed="rId4">
            <a:alphaModFix/>
          </a:blip>
          <a:stretch>
            <a:fillRect/>
          </a:stretch>
        </p:blipFill>
        <p:spPr>
          <a:xfrm>
            <a:off x="3405975" y="798550"/>
            <a:ext cx="345575" cy="345575"/>
          </a:xfrm>
          <a:prstGeom prst="rect">
            <a:avLst/>
          </a:prstGeom>
          <a:noFill/>
          <a:ln>
            <a:noFill/>
          </a:ln>
        </p:spPr>
      </p:pic>
      <p:pic>
        <p:nvPicPr>
          <p:cNvPr id="140" name="Google Shape;140;p19"/>
          <p:cNvPicPr preferRelativeResize="0"/>
          <p:nvPr/>
        </p:nvPicPr>
        <p:blipFill>
          <a:blip r:embed="rId5">
            <a:alphaModFix/>
          </a:blip>
          <a:stretch>
            <a:fillRect/>
          </a:stretch>
        </p:blipFill>
        <p:spPr>
          <a:xfrm>
            <a:off x="6633775" y="798548"/>
            <a:ext cx="345575" cy="345575"/>
          </a:xfrm>
          <a:prstGeom prst="rect">
            <a:avLst/>
          </a:prstGeom>
          <a:noFill/>
          <a:ln>
            <a:noFill/>
          </a:ln>
        </p:spPr>
      </p:pic>
      <p:pic>
        <p:nvPicPr>
          <p:cNvPr id="141" name="Google Shape;141;p19"/>
          <p:cNvPicPr preferRelativeResize="0"/>
          <p:nvPr/>
        </p:nvPicPr>
        <p:blipFill rotWithShape="1">
          <a:blip r:embed="rId6">
            <a:alphaModFix/>
          </a:blip>
          <a:srcRect b="0" l="0" r="0" t="0"/>
          <a:stretch/>
        </p:blipFill>
        <p:spPr>
          <a:xfrm>
            <a:off x="5836510" y="2916403"/>
            <a:ext cx="300476" cy="28710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graphicFrame>
        <p:nvGraphicFramePr>
          <p:cNvPr id="147" name="Google Shape;147;p20"/>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gridSpan="6">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solidFill>
                            <a:schemeClr val="dk1"/>
                          </a:solidFill>
                          <a:latin typeface="Century Gothic"/>
                          <a:ea typeface="Century Gothic"/>
                          <a:cs typeface="Century Gothic"/>
                          <a:sym typeface="Century Gothic"/>
                        </a:rPr>
                        <a:t>Vocabulary</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hMerge="1"/>
                <a:tc hMerge="1"/>
                <a:tc hMerge="1"/>
              </a:tr>
              <a:tr h="368800">
                <a:tc gridSpan="6">
                  <a:txBody>
                    <a:bodyPr/>
                    <a:lstStyle/>
                    <a:p>
                      <a:pPr indent="0" lvl="0" marL="0" marR="0" rtl="0" algn="l">
                        <a:lnSpc>
                          <a:spcPct val="115000"/>
                        </a:lnSpc>
                        <a:spcBef>
                          <a:spcPts val="0"/>
                        </a:spcBef>
                        <a:spcAft>
                          <a:spcPts val="0"/>
                        </a:spcAft>
                        <a:buClr>
                          <a:schemeClr val="dk1"/>
                        </a:buClr>
                        <a:buSzPts val="1100"/>
                        <a:buFont typeface="Arial"/>
                        <a:buNone/>
                      </a:pPr>
                      <a:r>
                        <a:t/>
                      </a:r>
                      <a:endParaRPr sz="1050"/>
                    </a:p>
                    <a:p>
                      <a:pPr indent="0" lvl="0" marL="0" marR="0" rtl="0" algn="l">
                        <a:lnSpc>
                          <a:spcPct val="115000"/>
                        </a:lnSpc>
                        <a:spcBef>
                          <a:spcPts val="0"/>
                        </a:spcBef>
                        <a:spcAft>
                          <a:spcPts val="0"/>
                        </a:spcAft>
                        <a:buClr>
                          <a:schemeClr val="dk1"/>
                        </a:buClr>
                        <a:buSzPts val="1100"/>
                        <a:buFont typeface="Arial"/>
                        <a:buNone/>
                      </a:pPr>
                      <a:r>
                        <a:t/>
                      </a:r>
                      <a:endParaRPr sz="1050"/>
                    </a:p>
                    <a:p>
                      <a:pPr indent="0" lvl="0" marL="0" marR="0" rtl="0" algn="l">
                        <a:lnSpc>
                          <a:spcPct val="115000"/>
                        </a:lnSpc>
                        <a:spcBef>
                          <a:spcPts val="0"/>
                        </a:spcBef>
                        <a:spcAft>
                          <a:spcPts val="0"/>
                        </a:spcAft>
                        <a:buClr>
                          <a:schemeClr val="dk1"/>
                        </a:buClr>
                        <a:buSzPts val="1100"/>
                        <a:buFont typeface="Arial"/>
                        <a:buNone/>
                      </a:pPr>
                      <a:r>
                        <a:t/>
                      </a:r>
                      <a:endParaRPr sz="1050"/>
                    </a:p>
                    <a:p>
                      <a:pPr indent="0" lvl="0" marL="0" marR="0" rtl="0" algn="l">
                        <a:lnSpc>
                          <a:spcPct val="115000"/>
                        </a:lnSpc>
                        <a:spcBef>
                          <a:spcPts val="0"/>
                        </a:spcBef>
                        <a:spcAft>
                          <a:spcPts val="0"/>
                        </a:spcAft>
                        <a:buClr>
                          <a:schemeClr val="dk1"/>
                        </a:buClr>
                        <a:buSzPts val="1100"/>
                        <a:buFont typeface="Arial"/>
                        <a:buNone/>
                      </a:pPr>
                      <a:r>
                        <a:t/>
                      </a:r>
                      <a:endParaRPr sz="1050"/>
                    </a:p>
                    <a:p>
                      <a:pPr indent="0" lvl="0" marL="0" marR="0" rtl="0" algn="l">
                        <a:lnSpc>
                          <a:spcPct val="115000"/>
                        </a:lnSpc>
                        <a:spcBef>
                          <a:spcPts val="0"/>
                        </a:spcBef>
                        <a:spcAft>
                          <a:spcPts val="0"/>
                        </a:spcAft>
                        <a:buClr>
                          <a:schemeClr val="dk1"/>
                        </a:buClr>
                        <a:buSzPts val="1100"/>
                        <a:buFont typeface="Arial"/>
                        <a:buNone/>
                      </a:pPr>
                      <a:r>
                        <a:t/>
                      </a:r>
                      <a:endParaRPr sz="1050"/>
                    </a:p>
                    <a:p>
                      <a:pPr indent="0" lvl="0" marL="0" marR="0" rtl="0" algn="l">
                        <a:lnSpc>
                          <a:spcPct val="115000"/>
                        </a:lnSpc>
                        <a:spcBef>
                          <a:spcPts val="0"/>
                        </a:spcBef>
                        <a:spcAft>
                          <a:spcPts val="0"/>
                        </a:spcAft>
                        <a:buClr>
                          <a:schemeClr val="dk1"/>
                        </a:buClr>
                        <a:buSzPts val="1100"/>
                        <a:buFont typeface="Arial"/>
                        <a:buNone/>
                      </a:pPr>
                      <a:r>
                        <a:t/>
                      </a:r>
                      <a:endParaRPr sz="1050"/>
                    </a:p>
                    <a:p>
                      <a:pPr indent="0" lvl="0" marL="0" marR="0" rtl="0" algn="l">
                        <a:lnSpc>
                          <a:spcPct val="115000"/>
                        </a:lnSpc>
                        <a:spcBef>
                          <a:spcPts val="0"/>
                        </a:spcBef>
                        <a:spcAft>
                          <a:spcPts val="0"/>
                        </a:spcAft>
                        <a:buClr>
                          <a:schemeClr val="dk1"/>
                        </a:buClr>
                        <a:buSzPts val="1100"/>
                        <a:buFont typeface="Arial"/>
                        <a:buNone/>
                      </a:pPr>
                      <a:r>
                        <a:t/>
                      </a:r>
                      <a:endParaRPr sz="1050"/>
                    </a:p>
                    <a:p>
                      <a:pPr indent="0" lvl="0" marL="0" rtl="0" algn="l">
                        <a:lnSpc>
                          <a:spcPct val="115000"/>
                        </a:lnSpc>
                        <a:spcBef>
                          <a:spcPts val="0"/>
                        </a:spcBef>
                        <a:spcAft>
                          <a:spcPts val="0"/>
                        </a:spcAft>
                        <a:buClr>
                          <a:schemeClr val="dk1"/>
                        </a:buClr>
                        <a:buSzPts val="1050"/>
                        <a:buFont typeface="Arial"/>
                        <a:buNone/>
                      </a:pPr>
                      <a:r>
                        <a:t/>
                      </a:r>
                      <a:endParaRPr sz="105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hMerge="1"/>
                <a:tc hMerge="1"/>
                <a:tc hMerge="1"/>
              </a:tr>
            </a:tbl>
          </a:graphicData>
        </a:graphic>
      </p:graphicFrame>
      <p:sp>
        <p:nvSpPr>
          <p:cNvPr id="148" name="Google Shape;148;p20"/>
          <p:cNvSpPr txBox="1"/>
          <p:nvPr/>
        </p:nvSpPr>
        <p:spPr>
          <a:xfrm>
            <a:off x="2332825" y="1123225"/>
            <a:ext cx="1674000" cy="10065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Chronology</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B.C</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A.D</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Emperor</a:t>
            </a:r>
            <a:endParaRPr b="0" i="0" sz="1200" u="none" cap="none" strike="noStrike">
              <a:solidFill>
                <a:schemeClr val="dk1"/>
              </a:solidFill>
              <a:latin typeface="Century Gothic"/>
              <a:ea typeface="Century Gothic"/>
              <a:cs typeface="Century Gothic"/>
              <a:sym typeface="Century Gothic"/>
            </a:endParaRPr>
          </a:p>
        </p:txBody>
      </p:sp>
      <p:sp>
        <p:nvSpPr>
          <p:cNvPr id="149" name="Google Shape;149;p20"/>
          <p:cNvSpPr txBox="1"/>
          <p:nvPr/>
        </p:nvSpPr>
        <p:spPr>
          <a:xfrm>
            <a:off x="678575" y="1335625"/>
            <a:ext cx="3000000" cy="581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Solar Calendar</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Govern</a:t>
            </a:r>
            <a:endParaRPr b="0" i="0" sz="1400" u="none" cap="none" strike="noStrike">
              <a:solidFill>
                <a:srgbClr val="000000"/>
              </a:solidFill>
              <a:latin typeface="Arial"/>
              <a:ea typeface="Arial"/>
              <a:cs typeface="Arial"/>
              <a:sym typeface="Arial"/>
            </a:endParaRPr>
          </a:p>
        </p:txBody>
      </p:sp>
      <p:sp>
        <p:nvSpPr>
          <p:cNvPr id="150" name="Google Shape;150;p20"/>
          <p:cNvSpPr txBox="1"/>
          <p:nvPr/>
        </p:nvSpPr>
        <p:spPr>
          <a:xfrm>
            <a:off x="8076625" y="1123225"/>
            <a:ext cx="1191000" cy="10065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Tribe</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Conquer</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Census</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Aqueduct</a:t>
            </a:r>
            <a:endParaRPr b="0" i="0" sz="1400" u="none" cap="none" strike="noStrike">
              <a:solidFill>
                <a:srgbClr val="000000"/>
              </a:solidFill>
              <a:latin typeface="Arial"/>
              <a:ea typeface="Arial"/>
              <a:cs typeface="Arial"/>
              <a:sym typeface="Arial"/>
            </a:endParaRPr>
          </a:p>
        </p:txBody>
      </p:sp>
      <p:sp>
        <p:nvSpPr>
          <p:cNvPr id="151" name="Google Shape;151;p20"/>
          <p:cNvSpPr txBox="1"/>
          <p:nvPr/>
        </p:nvSpPr>
        <p:spPr>
          <a:xfrm>
            <a:off x="6418300" y="1123225"/>
            <a:ext cx="3000000" cy="10065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Invasion</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General</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Legion</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Tribute</a:t>
            </a:r>
            <a:endParaRPr b="0" i="0" sz="1400" u="none" cap="none" strike="noStrike">
              <a:solidFill>
                <a:srgbClr val="000000"/>
              </a:solidFill>
              <a:latin typeface="Arial"/>
              <a:ea typeface="Arial"/>
              <a:cs typeface="Arial"/>
              <a:sym typeface="Arial"/>
            </a:endParaRPr>
          </a:p>
        </p:txBody>
      </p:sp>
      <p:sp>
        <p:nvSpPr>
          <p:cNvPr id="152" name="Google Shape;152;p20"/>
          <p:cNvSpPr txBox="1"/>
          <p:nvPr/>
        </p:nvSpPr>
        <p:spPr>
          <a:xfrm>
            <a:off x="4541725" y="1123225"/>
            <a:ext cx="1674000" cy="10065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Empire</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Celts</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Iceni</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200"/>
              <a:buFont typeface="Arial"/>
              <a:buNone/>
            </a:pPr>
            <a:r>
              <a:rPr b="0" i="0" lang="en-GB" sz="1200" u="none" cap="none" strike="noStrike">
                <a:solidFill>
                  <a:schemeClr val="dk1"/>
                </a:solidFill>
                <a:latin typeface="Arial"/>
                <a:ea typeface="Arial"/>
                <a:cs typeface="Arial"/>
                <a:sym typeface="Arial"/>
              </a:rPr>
              <a:t>•</a:t>
            </a:r>
            <a:r>
              <a:rPr b="0" i="0" lang="en-GB" sz="1200" u="none" cap="none" strike="noStrike">
                <a:solidFill>
                  <a:schemeClr val="dk1"/>
                </a:solidFill>
                <a:latin typeface="Century Gothic"/>
                <a:ea typeface="Century Gothic"/>
                <a:cs typeface="Century Gothic"/>
                <a:sym typeface="Century Gothic"/>
              </a:rPr>
              <a:t>Rebellion</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1"/>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158" name="Google Shape;158;p21"/>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3</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 </a:t>
                      </a:r>
                      <a:r>
                        <a:rPr lang="en-GB" sz="1200">
                          <a:solidFill>
                            <a:schemeClr val="dk1"/>
                          </a:solidFill>
                          <a:latin typeface="Century Gothic"/>
                          <a:ea typeface="Century Gothic"/>
                          <a:cs typeface="Century Gothic"/>
                          <a:sym typeface="Century Gothic"/>
                        </a:rPr>
                        <a:t>The Mayan </a:t>
                      </a:r>
                      <a:r>
                        <a:rPr lang="en-GB" sz="1200">
                          <a:solidFill>
                            <a:schemeClr val="dk1"/>
                          </a:solidFill>
                          <a:latin typeface="Century Gothic"/>
                          <a:ea typeface="Century Gothic"/>
                          <a:cs typeface="Century Gothic"/>
                          <a:sym typeface="Century Gothic"/>
                        </a:rPr>
                        <a:t> (Religion and Legacy)</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a:t>
                      </a:r>
                      <a:r>
                        <a:rPr lang="en-GB" sz="1200">
                          <a:solidFill>
                            <a:schemeClr val="dk1"/>
                          </a:solidFill>
                          <a:latin typeface="Century Gothic"/>
                          <a:ea typeface="Century Gothic"/>
                          <a:cs typeface="Century Gothic"/>
                          <a:sym typeface="Century Gothic"/>
                        </a:rPr>
                        <a:t>Culture &amp; Leadership</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368800">
                <a:tc gridSpan="2">
                  <a:txBody>
                    <a:bodyPr/>
                    <a:lstStyle/>
                    <a:p>
                      <a:pPr indent="0" lvl="0" marL="0" rtl="0" algn="l">
                        <a:spcBef>
                          <a:spcPts val="0"/>
                        </a:spcBef>
                        <a:spcAft>
                          <a:spcPts val="0"/>
                        </a:spcAft>
                        <a:buClr>
                          <a:schemeClr val="dk1"/>
                        </a:buClr>
                        <a:buSzPts val="1100"/>
                        <a:buFont typeface="Arial"/>
                        <a:buNone/>
                      </a:pPr>
                      <a:r>
                        <a:rPr lang="en-GB" sz="900"/>
                        <a:t>•Understand that a timeline can be divided into BC (Before Christ) and AD (Anno Domini): Mayan Preclassic Period 2000 B, and Classic Period was mostly in the AD years.</a:t>
                      </a:r>
                      <a:br>
                        <a:rPr lang="en-GB" sz="900"/>
                      </a:br>
                      <a:r>
                        <a:rPr lang="en-GB" sz="900"/>
                        <a:t>•Describe and order significant events within the period study and compare to the present day, using</a:t>
                      </a:r>
                      <a:r>
                        <a:rPr lang="en-GB" sz="900"/>
                        <a:t> dates</a:t>
                      </a:r>
                      <a:endParaRPr sz="900"/>
                    </a:p>
                    <a:p>
                      <a:pPr indent="0" lvl="0" marL="0" rtl="0" algn="l">
                        <a:spcBef>
                          <a:spcPts val="0"/>
                        </a:spcBef>
                        <a:spcAft>
                          <a:spcPts val="0"/>
                        </a:spcAft>
                        <a:buClr>
                          <a:schemeClr val="dk1"/>
                        </a:buClr>
                        <a:buSzPts val="1100"/>
                        <a:buFont typeface="Arial"/>
                        <a:buNone/>
                      </a:pPr>
                      <a:r>
                        <a:rPr lang="en-GB" sz="900"/>
                        <a:t>Begin to use dates when describing events</a:t>
                      </a:r>
                      <a:endParaRPr sz="900"/>
                    </a:p>
                    <a:p>
                      <a:pPr indent="0" lvl="0" marL="0" rtl="0" algn="l">
                        <a:spcBef>
                          <a:spcPts val="0"/>
                        </a:spcBef>
                        <a:spcAft>
                          <a:spcPts val="0"/>
                        </a:spcAft>
                        <a:buClr>
                          <a:schemeClr val="dk1"/>
                        </a:buClr>
                        <a:buSzPts val="1100"/>
                        <a:buFont typeface="Arial"/>
                        <a:buNone/>
                      </a:pPr>
                      <a:r>
                        <a:rPr lang="en-GB" sz="900"/>
                        <a:t>•Use a timeline to place historical periods and events in chronological order and give reasons for their order: Overlapping timelines: in the UK, Stone Age ended by 2000 BC leading to Bronze and Iron Ages; </a:t>
                      </a:r>
                      <a:r>
                        <a:rPr lang="en-GB" sz="900">
                          <a:highlight>
                            <a:srgbClr val="FFFFFF"/>
                          </a:highlight>
                        </a:rPr>
                        <a:t>The Classic period of the Maya (250 AD - 900 AD) overlaps with the Roman occupation of Britain, the post-Roman era, and the early development of the Anglo-Saxon kingdoms.</a:t>
                      </a:r>
                      <a:endParaRPr sz="10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rPr lang="en-GB" sz="950"/>
                        <a:t>•</a:t>
                      </a:r>
                      <a:r>
                        <a:rPr lang="en-GB" sz="1100"/>
                        <a:t>Investigate how the Maya lived in rainforest areas and describe challenges they faced, such as flooding and finding building materials and explain how they adapted their homes and cities to survive.</a:t>
                      </a:r>
                      <a:endParaRPr sz="1100"/>
                    </a:p>
                    <a:p>
                      <a:pPr indent="0" lvl="0" marL="0" marR="0" rtl="0" algn="l">
                        <a:lnSpc>
                          <a:spcPct val="100000"/>
                        </a:lnSpc>
                        <a:spcBef>
                          <a:spcPts val="0"/>
                        </a:spcBef>
                        <a:spcAft>
                          <a:spcPts val="0"/>
                        </a:spcAft>
                        <a:buClr>
                          <a:srgbClr val="000000"/>
                        </a:buClr>
                        <a:buSzPts val="1400"/>
                        <a:buFont typeface="Arial"/>
                        <a:buNone/>
                      </a:pPr>
                      <a:r>
                        <a:rPr lang="en-GB" sz="950"/>
                        <a:t>•</a:t>
                      </a:r>
                      <a:r>
                        <a:rPr lang="en-GB" sz="1000"/>
                        <a:t>Identify reasons for and results of people’s actions in the past and explain the impact on modern day life such as why the Maya built pyramids aligned with the sun and celestial events, similar to how Stonehenge in the UK is linked to the sun. </a:t>
                      </a:r>
                      <a:endParaRPr sz="1000"/>
                    </a:p>
                    <a:p>
                      <a:pPr indent="0" lvl="0" marL="0" rtl="0" algn="l">
                        <a:lnSpc>
                          <a:spcPct val="115000"/>
                        </a:lnSpc>
                        <a:spcBef>
                          <a:spcPts val="0"/>
                        </a:spcBef>
                        <a:spcAft>
                          <a:spcPts val="0"/>
                        </a:spcAft>
                        <a:buClr>
                          <a:schemeClr val="dk1"/>
                        </a:buClr>
                        <a:buSzPts val="1100"/>
                        <a:buFont typeface="Arial"/>
                        <a:buNone/>
                      </a:pPr>
                      <a:r>
                        <a:rPr lang="en-GB" sz="1050"/>
                        <a:t>Understand the significance of Mayan religion, including the role of temples and rituals in society.</a:t>
                      </a:r>
                      <a:endParaRPr b="1" sz="12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lnSpc>
                          <a:spcPct val="115000"/>
                        </a:lnSpc>
                        <a:spcBef>
                          <a:spcPts val="1200"/>
                        </a:spcBef>
                        <a:spcAft>
                          <a:spcPts val="0"/>
                        </a:spcAft>
                        <a:buClr>
                          <a:schemeClr val="dk1"/>
                        </a:buClr>
                        <a:buSzPts val="1100"/>
                        <a:buFont typeface="Arial"/>
                        <a:buNone/>
                      </a:pPr>
                      <a:r>
                        <a:rPr lang="en-GB" sz="900">
                          <a:latin typeface="Arial"/>
                          <a:ea typeface="Arial"/>
                          <a:cs typeface="Arial"/>
                          <a:sym typeface="Arial"/>
                        </a:rPr>
                        <a:t>•</a:t>
                      </a:r>
                      <a:r>
                        <a:rPr lang="en-GB" sz="1000"/>
                        <a:t>Identify similarities and differences between social classes and the causes behind them such as different groups in Maya society (kings, priests, farmers) and explain why priests and rulers had more power because of their role in religion and education                                                                            </a:t>
                      </a:r>
                      <a:r>
                        <a:rPr lang="en-GB" sz="900">
                          <a:latin typeface="Arial"/>
                          <a:ea typeface="Arial"/>
                          <a:cs typeface="Arial"/>
                          <a:sym typeface="Arial"/>
                        </a:rPr>
                        <a:t>•</a:t>
                      </a:r>
                      <a:r>
                        <a:rPr lang="en-GB" sz="1000"/>
                        <a:t>Be able to make </a:t>
                      </a:r>
                      <a:r>
                        <a:rPr lang="en-GB" sz="1000"/>
                        <a:t>contrasts</a:t>
                      </a:r>
                      <a:r>
                        <a:rPr lang="en-GB" sz="1000"/>
                        <a:t> with early UK settlements during the Stone Age, </a:t>
                      </a:r>
                      <a:endParaRPr sz="1000"/>
                    </a:p>
                    <a:p>
                      <a:pPr indent="0" lvl="0" marL="0" marR="0" rtl="0" algn="ctr">
                        <a:lnSpc>
                          <a:spcPct val="100000"/>
                        </a:lnSpc>
                        <a:spcBef>
                          <a:spcPts val="1200"/>
                        </a:spcBef>
                        <a:spcAft>
                          <a:spcPts val="0"/>
                        </a:spcAft>
                        <a:buClr>
                          <a:srgbClr val="000000"/>
                        </a:buClr>
                        <a:buSzPts val="1400"/>
                        <a:buFont typeface="Arial"/>
                        <a:buNone/>
                      </a:pPr>
                      <a:r>
                        <a:t/>
                      </a:r>
                      <a:endParaRPr b="1"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9225">
                <a:tc gridSpan="3">
                  <a:txBody>
                    <a:bodyPr/>
                    <a:lstStyle/>
                    <a:p>
                      <a:pPr indent="0" lvl="0" marL="0" marR="0" rtl="0" algn="ctr">
                        <a:lnSpc>
                          <a:spcPct val="100000"/>
                        </a:lnSpc>
                        <a:spcBef>
                          <a:spcPts val="0"/>
                        </a:spcBef>
                        <a:spcAft>
                          <a:spcPts val="0"/>
                        </a:spcAft>
                        <a:buClr>
                          <a:schemeClr val="dk1"/>
                        </a:buClr>
                        <a:buSzPts val="1400"/>
                        <a:buFont typeface="Arial"/>
                        <a:buNone/>
                      </a:pPr>
                      <a:r>
                        <a:rPr b="1" lang="en-GB" sz="1200" u="none" cap="none" strike="noStrike">
                          <a:latin typeface="Century Gothic"/>
                          <a:ea typeface="Century Gothic"/>
                          <a:cs typeface="Century Gothic"/>
                          <a:sym typeface="Century Gothic"/>
                        </a:rPr>
                        <a:t>Substantive Knowledge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b="1" lang="en-GB" sz="1200">
                          <a:latin typeface="Century Gothic"/>
                          <a:ea typeface="Century Gothic"/>
                          <a:cs typeface="Century Gothic"/>
                          <a:sym typeface="Century Gothic"/>
                        </a:rPr>
                        <a:t>            </a:t>
                      </a:r>
                      <a:r>
                        <a:rPr b="1" lang="en-GB" sz="1200" u="none" cap="none" strike="noStrike">
                          <a:latin typeface="Century Gothic"/>
                          <a:ea typeface="Century Gothic"/>
                          <a:cs typeface="Century Gothic"/>
                          <a:sym typeface="Century Gothic"/>
                        </a:rPr>
                        <a:t>Historical Enquiry and Interpretation</a:t>
                      </a:r>
                      <a:endParaRPr sz="12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0"/>
                        </a:spcBef>
                        <a:spcAft>
                          <a:spcPts val="0"/>
                        </a:spcAft>
                        <a:buClr>
                          <a:schemeClr val="dk1"/>
                        </a:buClr>
                        <a:buSzPts val="950"/>
                        <a:buFont typeface="Arial"/>
                        <a:buNone/>
                      </a:pPr>
                      <a:r>
                        <a:rPr lang="en-GB" sz="950"/>
                        <a:t>•The Maya civilization was located across what are now five countries in North America Mexico, Guatemala, Belize, Honduras, and El Salvador.</a:t>
                      </a:r>
                      <a:endParaRPr sz="950"/>
                    </a:p>
                    <a:p>
                      <a:pPr indent="0" lvl="0" marL="0" rtl="0" algn="l">
                        <a:lnSpc>
                          <a:spcPct val="115000"/>
                        </a:lnSpc>
                        <a:spcBef>
                          <a:spcPts val="0"/>
                        </a:spcBef>
                        <a:spcAft>
                          <a:spcPts val="0"/>
                        </a:spcAft>
                        <a:buClr>
                          <a:schemeClr val="dk1"/>
                        </a:buClr>
                        <a:buSzPts val="950"/>
                        <a:buFont typeface="Arial"/>
                        <a:buNone/>
                      </a:pPr>
                      <a:r>
                        <a:rPr lang="en-GB" sz="900">
                          <a:highlight>
                            <a:srgbClr val="FFFFFF"/>
                          </a:highlight>
                        </a:rPr>
                        <a:t>The Maya began their civilization around 2000 BC, while Britain was experiencing the Stone, Bronze, and Iron Ages.</a:t>
                      </a:r>
                      <a:endParaRPr sz="650"/>
                    </a:p>
                    <a:p>
                      <a:pPr indent="0" lvl="0" marL="0" rtl="0" algn="l">
                        <a:lnSpc>
                          <a:spcPct val="115000"/>
                        </a:lnSpc>
                        <a:spcBef>
                          <a:spcPts val="0"/>
                        </a:spcBef>
                        <a:spcAft>
                          <a:spcPts val="0"/>
                        </a:spcAft>
                        <a:buClr>
                          <a:schemeClr val="dk1"/>
                        </a:buClr>
                        <a:buSzPts val="950"/>
                        <a:buFont typeface="Arial"/>
                        <a:buNone/>
                      </a:pPr>
                      <a:r>
                        <a:rPr lang="en-GB" sz="950"/>
                        <a:t>•The Maya settled in areas with abundant resources such as fertile soil, rivers, and lakes.</a:t>
                      </a:r>
                      <a:endParaRPr sz="950"/>
                    </a:p>
                    <a:p>
                      <a:pPr indent="0" lvl="0" marL="0" rtl="0" algn="l">
                        <a:lnSpc>
                          <a:spcPct val="115000"/>
                        </a:lnSpc>
                        <a:spcBef>
                          <a:spcPts val="0"/>
                        </a:spcBef>
                        <a:spcAft>
                          <a:spcPts val="0"/>
                        </a:spcAft>
                        <a:buClr>
                          <a:schemeClr val="dk1"/>
                        </a:buClr>
                        <a:buSzPts val="950"/>
                        <a:buFont typeface="Arial"/>
                        <a:buNone/>
                      </a:pPr>
                      <a:r>
                        <a:rPr lang="en-GB" sz="950"/>
                        <a:t>•Maya cities were often built amongst rainforests, using natural resources for building materials </a:t>
                      </a:r>
                      <a:endParaRPr sz="950"/>
                    </a:p>
                    <a:p>
                      <a:pPr indent="0" lvl="0" marL="0" rtl="0" algn="l">
                        <a:lnSpc>
                          <a:spcPct val="115000"/>
                        </a:lnSpc>
                        <a:spcBef>
                          <a:spcPts val="0"/>
                        </a:spcBef>
                        <a:spcAft>
                          <a:spcPts val="0"/>
                        </a:spcAft>
                        <a:buClr>
                          <a:schemeClr val="dk1"/>
                        </a:buClr>
                        <a:buSzPts val="950"/>
                        <a:buFont typeface="Arial"/>
                        <a:buNone/>
                      </a:pPr>
                      <a:r>
                        <a:rPr lang="en-GB" sz="950"/>
                        <a:t>•They were skilled farmers, growing maize (corn), beans, squash, and cacao (used for chocolate).</a:t>
                      </a:r>
                      <a:endParaRPr sz="950"/>
                    </a:p>
                    <a:p>
                      <a:pPr indent="0" lvl="0" marL="0" rtl="0" algn="l">
                        <a:lnSpc>
                          <a:spcPct val="115000"/>
                        </a:lnSpc>
                        <a:spcBef>
                          <a:spcPts val="0"/>
                        </a:spcBef>
                        <a:spcAft>
                          <a:spcPts val="0"/>
                        </a:spcAft>
                        <a:buClr>
                          <a:schemeClr val="dk1"/>
                        </a:buClr>
                        <a:buSzPts val="950"/>
                        <a:buFont typeface="Arial"/>
                        <a:buNone/>
                      </a:pPr>
                      <a:r>
                        <a:rPr lang="en-GB" sz="950"/>
                        <a:t>•The Maya engaged in trade, exchanging goods like jade, obsidian, and textiles with other civilizations.</a:t>
                      </a:r>
                      <a:endParaRPr sz="950"/>
                    </a:p>
                    <a:p>
                      <a:pPr indent="0" lvl="0" marL="0" rtl="0" algn="l">
                        <a:lnSpc>
                          <a:spcPct val="115000"/>
                        </a:lnSpc>
                        <a:spcBef>
                          <a:spcPts val="0"/>
                        </a:spcBef>
                        <a:spcAft>
                          <a:spcPts val="0"/>
                        </a:spcAft>
                        <a:buClr>
                          <a:schemeClr val="dk1"/>
                        </a:buClr>
                        <a:buSzPts val="950"/>
                        <a:buFont typeface="Arial"/>
                        <a:buNone/>
                      </a:pPr>
                      <a:r>
                        <a:rPr lang="en-GB" sz="950"/>
                        <a:t>•The Maya practiced polytheism, worshipping many gods related to nature (Sun, rain, and maize gods)</a:t>
                      </a:r>
                      <a:endParaRPr sz="950"/>
                    </a:p>
                    <a:p>
                      <a:pPr indent="0" lvl="0" marL="0" rtl="0" algn="l">
                        <a:lnSpc>
                          <a:spcPct val="115000"/>
                        </a:lnSpc>
                        <a:spcBef>
                          <a:spcPts val="0"/>
                        </a:spcBef>
                        <a:spcAft>
                          <a:spcPts val="0"/>
                        </a:spcAft>
                        <a:buClr>
                          <a:schemeClr val="dk1"/>
                        </a:buClr>
                        <a:buSzPts val="950"/>
                        <a:buFont typeface="Arial"/>
                        <a:buNone/>
                      </a:pPr>
                      <a:r>
                        <a:rPr lang="en-GB" sz="950"/>
                        <a:t>•There were different ranks in society - priests were important because of the link to gods and taught noble children how to read and write</a:t>
                      </a:r>
                      <a:endParaRPr sz="950"/>
                    </a:p>
                    <a:p>
                      <a:pPr indent="0" lvl="0" marL="0" rtl="0" algn="l">
                        <a:lnSpc>
                          <a:spcPct val="115000"/>
                        </a:lnSpc>
                        <a:spcBef>
                          <a:spcPts val="0"/>
                        </a:spcBef>
                        <a:spcAft>
                          <a:spcPts val="0"/>
                        </a:spcAft>
                        <a:buClr>
                          <a:schemeClr val="dk1"/>
                        </a:buClr>
                        <a:buSzPts val="950"/>
                        <a:buFont typeface="Arial"/>
                        <a:buNone/>
                      </a:pPr>
                      <a:r>
                        <a:rPr lang="en-GB" sz="950"/>
                        <a:t>•The Maya believed in the importance of astronomy and temples were often aligned with celestial events </a:t>
                      </a:r>
                      <a:endParaRPr sz="950"/>
                    </a:p>
                    <a:p>
                      <a:pPr indent="0" lvl="0" marL="0" rtl="0" algn="l">
                        <a:lnSpc>
                          <a:spcPct val="115000"/>
                        </a:lnSpc>
                        <a:spcBef>
                          <a:spcPts val="0"/>
                        </a:spcBef>
                        <a:spcAft>
                          <a:spcPts val="0"/>
                        </a:spcAft>
                        <a:buClr>
                          <a:schemeClr val="dk1"/>
                        </a:buClr>
                        <a:buSzPts val="950"/>
                        <a:buFont typeface="Arial"/>
                        <a:buNone/>
                      </a:pPr>
                      <a:r>
                        <a:rPr lang="en-GB" sz="950"/>
                        <a:t>•Sacred ball games were played to honor the gods, sometimes with high-stakes rituals and ceremonies.</a:t>
                      </a:r>
                      <a:endParaRPr sz="950"/>
                    </a:p>
                    <a:p>
                      <a:pPr indent="0" lvl="0" marL="0" rtl="0" algn="l">
                        <a:lnSpc>
                          <a:spcPct val="115000"/>
                        </a:lnSpc>
                        <a:spcBef>
                          <a:spcPts val="0"/>
                        </a:spcBef>
                        <a:spcAft>
                          <a:spcPts val="0"/>
                        </a:spcAft>
                        <a:buClr>
                          <a:schemeClr val="dk1"/>
                        </a:buClr>
                        <a:buSzPts val="950"/>
                        <a:buFont typeface="Arial"/>
                        <a:buNone/>
                      </a:pPr>
                      <a:r>
                        <a:rPr lang="en-GB" sz="950"/>
                        <a:t>•The Maya left behind a lasting legacy of art, architecture, and knowledge.</a:t>
                      </a:r>
                      <a:endParaRPr sz="950"/>
                    </a:p>
                    <a:p>
                      <a:pPr indent="0" lvl="0" marL="0" rtl="0" algn="l">
                        <a:lnSpc>
                          <a:spcPct val="115000"/>
                        </a:lnSpc>
                        <a:spcBef>
                          <a:spcPts val="0"/>
                        </a:spcBef>
                        <a:spcAft>
                          <a:spcPts val="0"/>
                        </a:spcAft>
                        <a:buClr>
                          <a:schemeClr val="dk1"/>
                        </a:buClr>
                        <a:buSzPts val="950"/>
                        <a:buFont typeface="Arial"/>
                        <a:buNone/>
                      </a:pPr>
                      <a:r>
                        <a:rPr lang="en-GB" sz="950"/>
                        <a:t>•Inventions during the Maya period included irrigation, hunting equipment, medicines, calendars and step farming</a:t>
                      </a:r>
                      <a:endParaRPr sz="950"/>
                    </a:p>
                    <a:p>
                      <a:pPr indent="0" lvl="0" marL="0" rtl="0" algn="l">
                        <a:lnSpc>
                          <a:spcPct val="115000"/>
                        </a:lnSpc>
                        <a:spcBef>
                          <a:spcPts val="0"/>
                        </a:spcBef>
                        <a:spcAft>
                          <a:spcPts val="0"/>
                        </a:spcAft>
                        <a:buClr>
                          <a:schemeClr val="dk1"/>
                        </a:buClr>
                        <a:buSzPts val="950"/>
                        <a:buFont typeface="Arial"/>
                        <a:buNone/>
                      </a:pPr>
                      <a:r>
                        <a:rPr lang="en-GB" sz="950"/>
                        <a:t>•Their pyramids, palaces, and temples still stand today as impressive ruins</a:t>
                      </a:r>
                      <a:endParaRPr sz="950"/>
                    </a:p>
                    <a:p>
                      <a:pPr indent="0" lvl="0" marL="0" rtl="0" algn="l">
                        <a:lnSpc>
                          <a:spcPct val="115000"/>
                        </a:lnSpc>
                        <a:spcBef>
                          <a:spcPts val="0"/>
                        </a:spcBef>
                        <a:spcAft>
                          <a:spcPts val="0"/>
                        </a:spcAft>
                        <a:buClr>
                          <a:schemeClr val="dk1"/>
                        </a:buClr>
                        <a:buSzPts val="1100"/>
                        <a:buFont typeface="Arial"/>
                        <a:buNone/>
                      </a:pPr>
                      <a:r>
                        <a:rPr lang="en-GB" sz="950"/>
                        <a:t>•The Mayan calendar and understanding of astronomy influenced future cultures and continue to be of interest in modern times.</a:t>
                      </a:r>
                      <a:endParaRPr sz="950"/>
                    </a:p>
                    <a:p>
                      <a:pPr indent="0" lvl="0" marL="0" rtl="0" algn="l">
                        <a:lnSpc>
                          <a:spcPct val="115000"/>
                        </a:lnSpc>
                        <a:spcBef>
                          <a:spcPts val="0"/>
                        </a:spcBef>
                        <a:spcAft>
                          <a:spcPts val="0"/>
                        </a:spcAft>
                        <a:buNone/>
                      </a:pPr>
                      <a:r>
                        <a:rPr lang="en-GB" sz="950"/>
                        <a:t>•Maya people still live in Central America to this day preserving many aspects of their culture, language, and traditions.</a:t>
                      </a:r>
                      <a:endParaRPr sz="1050">
                        <a:solidFill>
                          <a:srgbClr val="242424"/>
                        </a:solidFill>
                        <a:highlight>
                          <a:srgbClr val="FFFFFF"/>
                        </a:highlight>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l">
                        <a:lnSpc>
                          <a:spcPct val="115000"/>
                        </a:lnSpc>
                        <a:spcBef>
                          <a:spcPts val="0"/>
                        </a:spcBef>
                        <a:spcAft>
                          <a:spcPts val="0"/>
                        </a:spcAft>
                        <a:buClr>
                          <a:srgbClr val="000000"/>
                        </a:buClr>
                        <a:buSzPts val="1000"/>
                        <a:buFont typeface="Arial"/>
                        <a:buNone/>
                      </a:pPr>
                      <a:r>
                        <a:rPr lang="en-GB" sz="900">
                          <a:latin typeface="Arial"/>
                          <a:ea typeface="Arial"/>
                          <a:cs typeface="Arial"/>
                          <a:sym typeface="Arial"/>
                        </a:rPr>
                        <a:t>•</a:t>
                      </a:r>
                      <a:r>
                        <a:rPr lang="en-GB" sz="900" u="none" cap="none" strike="noStrike"/>
                        <a:t>Use </a:t>
                      </a:r>
                      <a:r>
                        <a:rPr lang="en-GB" sz="900"/>
                        <a:t>primary sources </a:t>
                      </a:r>
                      <a:r>
                        <a:rPr lang="en-GB" sz="900" u="none" cap="none" strike="noStrike"/>
                        <a:t> (pottery or calendar carvings) and secondary sources (books or videos) about the Maya as evidence to learn about their way of life</a:t>
                      </a:r>
                      <a:r>
                        <a:rPr lang="en-GB" sz="900"/>
                        <a:t> and male c</a:t>
                      </a:r>
                      <a:r>
                        <a:rPr lang="en-GB" sz="900" u="none" cap="none" strike="noStrike"/>
                        <a:t>ompar</a:t>
                      </a:r>
                      <a:r>
                        <a:rPr lang="en-GB" sz="900"/>
                        <a:t>isons </a:t>
                      </a:r>
                      <a:r>
                        <a:rPr lang="en-GB" sz="900" u="none" cap="none" strike="noStrike"/>
                        <a:t>to how we use Roman coins or Stone Age tools in the UK to understand those times.</a:t>
                      </a:r>
                      <a:endParaRPr sz="900"/>
                    </a:p>
                    <a:p>
                      <a:pPr indent="0" lvl="0" marL="0" marR="0" rtl="0" algn="l">
                        <a:lnSpc>
                          <a:spcPct val="115000"/>
                        </a:lnSpc>
                        <a:spcBef>
                          <a:spcPts val="0"/>
                        </a:spcBef>
                        <a:spcAft>
                          <a:spcPts val="0"/>
                        </a:spcAft>
                        <a:buClr>
                          <a:srgbClr val="000000"/>
                        </a:buClr>
                        <a:buSzPts val="1000"/>
                        <a:buFont typeface="Arial"/>
                        <a:buNone/>
                      </a:pPr>
                      <a:r>
                        <a:rPr lang="en-GB" sz="900">
                          <a:latin typeface="Arial"/>
                          <a:ea typeface="Arial"/>
                          <a:cs typeface="Arial"/>
                          <a:sym typeface="Arial"/>
                        </a:rPr>
                        <a:t>•</a:t>
                      </a:r>
                      <a:r>
                        <a:rPr lang="en-GB" sz="900"/>
                        <a:t>Ask questions to find answers about the past from a range of sources (Maya murals, ruins, or written records)</a:t>
                      </a:r>
                      <a:endParaRPr sz="900"/>
                    </a:p>
                    <a:p>
                      <a:pPr indent="0" lvl="0" marL="0" marR="0" rtl="0" algn="l">
                        <a:lnSpc>
                          <a:spcPct val="115000"/>
                        </a:lnSpc>
                        <a:spcBef>
                          <a:spcPts val="0"/>
                        </a:spcBef>
                        <a:spcAft>
                          <a:spcPts val="0"/>
                        </a:spcAft>
                        <a:buClr>
                          <a:srgbClr val="000000"/>
                        </a:buClr>
                        <a:buSzPts val="1000"/>
                        <a:buFont typeface="Arial"/>
                        <a:buNone/>
                      </a:pPr>
                      <a:r>
                        <a:rPr lang="en-GB" sz="900">
                          <a:latin typeface="Arial"/>
                          <a:ea typeface="Arial"/>
                          <a:cs typeface="Arial"/>
                          <a:sym typeface="Arial"/>
                        </a:rPr>
                        <a:t>•</a:t>
                      </a:r>
                      <a:r>
                        <a:rPr lang="en-GB" sz="900"/>
                        <a:t>Discuss why stories about the Maya might differ, for example, between what Maya descendants say and what archaeologists find</a:t>
                      </a:r>
                      <a:endParaRPr sz="900"/>
                    </a:p>
                    <a:p>
                      <a:pPr indent="0" lvl="0" marL="0" marR="0" rtl="0" algn="l">
                        <a:lnSpc>
                          <a:spcPct val="115000"/>
                        </a:lnSpc>
                        <a:spcBef>
                          <a:spcPts val="0"/>
                        </a:spcBef>
                        <a:spcAft>
                          <a:spcPts val="0"/>
                        </a:spcAft>
                        <a:buClr>
                          <a:srgbClr val="000000"/>
                        </a:buClr>
                        <a:buSzPts val="1000"/>
                        <a:buFont typeface="Arial"/>
                        <a:buNone/>
                      </a:pPr>
                      <a:r>
                        <a:rPr lang="en-GB" sz="900">
                          <a:latin typeface="Arial"/>
                          <a:ea typeface="Arial"/>
                          <a:cs typeface="Arial"/>
                          <a:sym typeface="Arial"/>
                        </a:rPr>
                        <a:t>•</a:t>
                      </a:r>
                      <a:r>
                        <a:rPr lang="en-GB" sz="900"/>
                        <a:t>Suggest why certain events happened as they did such as why Maya cities declined around 900 AD (environmental problems or wars) and that Maya rituals, including ceremonies or even sacrifices, were done to please their gods and explain nature (like rain or sun)</a:t>
                      </a:r>
                      <a:endParaRPr sz="900"/>
                    </a:p>
                    <a:p>
                      <a:pPr indent="0" lvl="0" marL="0" marR="0" rtl="0" algn="l">
                        <a:lnSpc>
                          <a:spcPct val="115000"/>
                        </a:lnSpc>
                        <a:spcBef>
                          <a:spcPts val="0"/>
                        </a:spcBef>
                        <a:spcAft>
                          <a:spcPts val="0"/>
                        </a:spcAft>
                        <a:buClr>
                          <a:srgbClr val="000000"/>
                        </a:buClr>
                        <a:buSzPts val="1000"/>
                        <a:buFont typeface="Arial"/>
                        <a:buNone/>
                      </a:pPr>
                      <a:r>
                        <a:rPr lang="en-GB" sz="900">
                          <a:latin typeface="Arial"/>
                          <a:ea typeface="Arial"/>
                          <a:cs typeface="Arial"/>
                          <a:sym typeface="Arial"/>
                        </a:rPr>
                        <a:t>•</a:t>
                      </a:r>
                      <a:r>
                        <a:rPr lang="en-GB" sz="900"/>
                        <a:t>Learn how archaeologists discovered Maya ruins and writings, helping us understand Maya life,</a:t>
                      </a:r>
                      <a:endParaRPr sz="900"/>
                    </a:p>
                    <a:p>
                      <a:pPr indent="0" lvl="0" marL="0" rtl="0" algn="l">
                        <a:lnSpc>
                          <a:spcPct val="115000"/>
                        </a:lnSpc>
                        <a:spcBef>
                          <a:spcPts val="1200"/>
                        </a:spcBef>
                        <a:spcAft>
                          <a:spcPts val="0"/>
                        </a:spcAft>
                        <a:buClr>
                          <a:schemeClr val="dk1"/>
                        </a:buClr>
                        <a:buSzPts val="1100"/>
                        <a:buFont typeface="Arial"/>
                        <a:buNone/>
                      </a:pPr>
                      <a:r>
                        <a:t/>
                      </a:r>
                      <a:endParaRPr sz="1100">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t/>
                      </a:r>
                      <a:endParaRPr sz="1100">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t/>
                      </a:r>
                      <a:endParaRPr sz="1100">
                        <a:latin typeface="Arial"/>
                        <a:ea typeface="Arial"/>
                        <a:cs typeface="Arial"/>
                        <a:sym typeface="Arial"/>
                      </a:endParaRPr>
                    </a:p>
                    <a:p>
                      <a:pPr indent="0" lvl="0" marL="0" marR="0" rtl="0" algn="l">
                        <a:lnSpc>
                          <a:spcPct val="115000"/>
                        </a:lnSpc>
                        <a:spcBef>
                          <a:spcPts val="1200"/>
                        </a:spcBef>
                        <a:spcAft>
                          <a:spcPts val="0"/>
                        </a:spcAft>
                        <a:buClr>
                          <a:srgbClr val="000000"/>
                        </a:buClr>
                        <a:buSzPts val="1000"/>
                        <a:buFont typeface="Arial"/>
                        <a:buNone/>
                      </a:pPr>
                      <a:r>
                        <a:t/>
                      </a:r>
                      <a:endParaRPr sz="10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159" name="Google Shape;159;p21"/>
          <p:cNvPicPr preferRelativeResize="0"/>
          <p:nvPr/>
        </p:nvPicPr>
        <p:blipFill>
          <a:blip r:embed="rId3">
            <a:alphaModFix/>
          </a:blip>
          <a:stretch>
            <a:fillRect/>
          </a:stretch>
        </p:blipFill>
        <p:spPr>
          <a:xfrm>
            <a:off x="178175" y="798550"/>
            <a:ext cx="345575" cy="345575"/>
          </a:xfrm>
          <a:prstGeom prst="rect">
            <a:avLst/>
          </a:prstGeom>
          <a:noFill/>
          <a:ln>
            <a:noFill/>
          </a:ln>
        </p:spPr>
      </p:pic>
      <p:pic>
        <p:nvPicPr>
          <p:cNvPr id="160" name="Google Shape;160;p21"/>
          <p:cNvPicPr preferRelativeResize="0"/>
          <p:nvPr/>
        </p:nvPicPr>
        <p:blipFill>
          <a:blip r:embed="rId4">
            <a:alphaModFix/>
          </a:blip>
          <a:stretch>
            <a:fillRect/>
          </a:stretch>
        </p:blipFill>
        <p:spPr>
          <a:xfrm>
            <a:off x="3405975" y="798550"/>
            <a:ext cx="345575" cy="345575"/>
          </a:xfrm>
          <a:prstGeom prst="rect">
            <a:avLst/>
          </a:prstGeom>
          <a:noFill/>
          <a:ln>
            <a:noFill/>
          </a:ln>
        </p:spPr>
      </p:pic>
      <p:pic>
        <p:nvPicPr>
          <p:cNvPr id="161" name="Google Shape;161;p21"/>
          <p:cNvPicPr preferRelativeResize="0"/>
          <p:nvPr/>
        </p:nvPicPr>
        <p:blipFill>
          <a:blip r:embed="rId5">
            <a:alphaModFix/>
          </a:blip>
          <a:stretch>
            <a:fillRect/>
          </a:stretch>
        </p:blipFill>
        <p:spPr>
          <a:xfrm>
            <a:off x="6633775" y="798548"/>
            <a:ext cx="345575" cy="345575"/>
          </a:xfrm>
          <a:prstGeom prst="rect">
            <a:avLst/>
          </a:prstGeom>
          <a:noFill/>
          <a:ln>
            <a:noFill/>
          </a:ln>
        </p:spPr>
      </p:pic>
      <p:pic>
        <p:nvPicPr>
          <p:cNvPr id="162" name="Google Shape;162;p21"/>
          <p:cNvPicPr preferRelativeResize="0"/>
          <p:nvPr/>
        </p:nvPicPr>
        <p:blipFill rotWithShape="1">
          <a:blip r:embed="rId6">
            <a:alphaModFix/>
          </a:blip>
          <a:srcRect b="0" l="0" r="0" t="0"/>
          <a:stretch/>
        </p:blipFill>
        <p:spPr>
          <a:xfrm>
            <a:off x="5817460" y="3065228"/>
            <a:ext cx="300476" cy="28710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graphicFrame>
        <p:nvGraphicFramePr>
          <p:cNvPr id="168" name="Google Shape;168;p22"/>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gridSpan="6">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solidFill>
                            <a:schemeClr val="dk1"/>
                          </a:solidFill>
                          <a:latin typeface="Century Gothic"/>
                          <a:ea typeface="Century Gothic"/>
                          <a:cs typeface="Century Gothic"/>
                          <a:sym typeface="Century Gothic"/>
                        </a:rPr>
                        <a:t>Vocabulary</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hMerge="1"/>
                <a:tc hMerge="1"/>
                <a:tc hMerge="1"/>
              </a:tr>
              <a:tr h="368800">
                <a:tc gridSpan="6">
                  <a:txBody>
                    <a:bodyPr/>
                    <a:lstStyle/>
                    <a:p>
                      <a:pPr indent="0" lvl="0" marL="0" marR="0" rtl="0" algn="l">
                        <a:lnSpc>
                          <a:spcPct val="115000"/>
                        </a:lnSpc>
                        <a:spcBef>
                          <a:spcPts val="0"/>
                        </a:spcBef>
                        <a:spcAft>
                          <a:spcPts val="0"/>
                        </a:spcAft>
                        <a:buClr>
                          <a:schemeClr val="dk1"/>
                        </a:buClr>
                        <a:buSzPts val="1100"/>
                        <a:buFont typeface="Arial"/>
                        <a:buNone/>
                      </a:pPr>
                      <a:r>
                        <a:t/>
                      </a:r>
                      <a:endParaRPr sz="1050"/>
                    </a:p>
                    <a:p>
                      <a:pPr indent="0" lvl="0" marL="0" rtl="0" algn="l">
                        <a:lnSpc>
                          <a:spcPct val="115000"/>
                        </a:lnSpc>
                        <a:spcBef>
                          <a:spcPts val="0"/>
                        </a:spcBef>
                        <a:spcAft>
                          <a:spcPts val="0"/>
                        </a:spcAft>
                        <a:buClr>
                          <a:schemeClr val="dk1"/>
                        </a:buClr>
                        <a:buSzPts val="1100"/>
                        <a:buFont typeface="Arial"/>
                        <a:buNone/>
                      </a:pPr>
                      <a:r>
                        <a:rPr lang="en-GB" sz="1050">
                          <a:latin typeface="Century Gothic"/>
                          <a:ea typeface="Century Gothic"/>
                          <a:cs typeface="Century Gothic"/>
                          <a:sym typeface="Century Gothic"/>
                        </a:rPr>
                        <a:t>•Priest</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1050">
                          <a:latin typeface="Century Gothic"/>
                          <a:ea typeface="Century Gothic"/>
                          <a:cs typeface="Century Gothic"/>
                          <a:sym typeface="Century Gothic"/>
                        </a:rPr>
                        <a:t>•Hieroglyphs</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1050">
                          <a:latin typeface="Century Gothic"/>
                          <a:ea typeface="Century Gothic"/>
                          <a:cs typeface="Century Gothic"/>
                          <a:sym typeface="Century Gothic"/>
                        </a:rPr>
                        <a:t>•Mesoamerica</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•Afterlife</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•Anaesthetic</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•polytheism</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•Ceremony</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•Irrigation</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•Astronomy</a:t>
                      </a:r>
                      <a:endParaRPr sz="1050"/>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•Sacrifice</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•Ancient</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•Thatched</a:t>
                      </a:r>
                      <a:endParaRPr sz="1050"/>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•Noble</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•Peasant</a:t>
                      </a:r>
                      <a:endParaRPr sz="10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050"/>
                        <a:buFont typeface="Arial"/>
                        <a:buNone/>
                      </a:pPr>
                      <a:r>
                        <a:rPr lang="en-GB" sz="1050">
                          <a:latin typeface="Century Gothic"/>
                          <a:ea typeface="Century Gothic"/>
                          <a:cs typeface="Century Gothic"/>
                          <a:sym typeface="Century Gothic"/>
                        </a:rPr>
                        <a:t>•Slave</a:t>
                      </a:r>
                      <a:endParaRPr sz="1050"/>
                    </a:p>
                    <a:p>
                      <a:pPr indent="0" lvl="0" marL="0" marR="0" rtl="0" algn="l">
                        <a:lnSpc>
                          <a:spcPct val="115000"/>
                        </a:lnSpc>
                        <a:spcBef>
                          <a:spcPts val="0"/>
                        </a:spcBef>
                        <a:spcAft>
                          <a:spcPts val="0"/>
                        </a:spcAft>
                        <a:buClr>
                          <a:schemeClr val="dk1"/>
                        </a:buClr>
                        <a:buSzPts val="1100"/>
                        <a:buFont typeface="Arial"/>
                        <a:buNone/>
                      </a:pPr>
                      <a:r>
                        <a:t/>
                      </a:r>
                      <a:endParaRPr sz="1050"/>
                    </a:p>
                    <a:p>
                      <a:pPr indent="0" lvl="0" marL="0" marR="0" rtl="0" algn="l">
                        <a:lnSpc>
                          <a:spcPct val="115000"/>
                        </a:lnSpc>
                        <a:spcBef>
                          <a:spcPts val="0"/>
                        </a:spcBef>
                        <a:spcAft>
                          <a:spcPts val="0"/>
                        </a:spcAft>
                        <a:buClr>
                          <a:schemeClr val="dk1"/>
                        </a:buClr>
                        <a:buSzPts val="1100"/>
                        <a:buFont typeface="Arial"/>
                        <a:buNone/>
                      </a:pPr>
                      <a:r>
                        <a:t/>
                      </a:r>
                      <a:endParaRPr sz="1050"/>
                    </a:p>
                    <a:p>
                      <a:pPr indent="0" lvl="0" marL="0" rtl="0" algn="l">
                        <a:lnSpc>
                          <a:spcPct val="115000"/>
                        </a:lnSpc>
                        <a:spcBef>
                          <a:spcPts val="0"/>
                        </a:spcBef>
                        <a:spcAft>
                          <a:spcPts val="0"/>
                        </a:spcAft>
                        <a:buClr>
                          <a:schemeClr val="dk1"/>
                        </a:buClr>
                        <a:buSzPts val="1050"/>
                        <a:buFont typeface="Arial"/>
                        <a:buNone/>
                      </a:pPr>
                      <a:r>
                        <a:t/>
                      </a:r>
                      <a:endParaRPr sz="105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hMerge="1"/>
                <a:tc hMerge="1"/>
                <a:tc hMerge="1"/>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23"/>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174" name="Google Shape;174;p23"/>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a:t>
                      </a:r>
                      <a:r>
                        <a:rPr lang="en-GB" sz="1200">
                          <a:solidFill>
                            <a:schemeClr val="dk1"/>
                          </a:solidFill>
                          <a:latin typeface="Century Gothic"/>
                          <a:ea typeface="Century Gothic"/>
                          <a:cs typeface="Century Gothic"/>
                          <a:sym typeface="Century Gothic"/>
                        </a:rPr>
                        <a:t>4</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 </a:t>
                      </a:r>
                      <a:r>
                        <a:rPr lang="en-GB" sz="1200">
                          <a:solidFill>
                            <a:schemeClr val="dk1"/>
                          </a:solidFill>
                          <a:latin typeface="Century Gothic"/>
                          <a:ea typeface="Century Gothic"/>
                          <a:cs typeface="Century Gothic"/>
                          <a:sym typeface="Century Gothic"/>
                        </a:rPr>
                        <a:t>Ancient Egypt</a:t>
                      </a:r>
                      <a:r>
                        <a:rPr lang="en-GB" sz="1200">
                          <a:solidFill>
                            <a:schemeClr val="dk1"/>
                          </a:solidFill>
                          <a:latin typeface="Century Gothic"/>
                          <a:ea typeface="Century Gothic"/>
                          <a:cs typeface="Century Gothic"/>
                          <a:sym typeface="Century Gothic"/>
                        </a:rPr>
                        <a:t>  </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Leadership &amp; </a:t>
                      </a:r>
                      <a:r>
                        <a:rPr lang="en-GB" sz="1200">
                          <a:solidFill>
                            <a:schemeClr val="dk1"/>
                          </a:solidFill>
                          <a:latin typeface="Century Gothic"/>
                          <a:ea typeface="Century Gothic"/>
                          <a:cs typeface="Century Gothic"/>
                          <a:sym typeface="Century Gothic"/>
                        </a:rPr>
                        <a:t>Culture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368800">
                <a:tc gridSpan="2">
                  <a:txBody>
                    <a:bodyPr/>
                    <a:lstStyle/>
                    <a:p>
                      <a:pPr indent="0" lvl="0" marL="0" rtl="0" algn="l">
                        <a:spcBef>
                          <a:spcPts val="0"/>
                        </a:spcBef>
                        <a:spcAft>
                          <a:spcPts val="0"/>
                        </a:spcAft>
                        <a:buClr>
                          <a:schemeClr val="dk1"/>
                        </a:buClr>
                        <a:buSzPts val="1100"/>
                        <a:buFont typeface="Arial"/>
                        <a:buNone/>
                      </a:pPr>
                      <a:r>
                        <a:rPr lang="en-GB" sz="900"/>
                        <a:t>•Understand that a timeline can be divided into BC and AD: e.g. the Old Kingdom began around 2700 BC.</a:t>
                      </a:r>
                      <a:endParaRPr sz="900"/>
                    </a:p>
                    <a:p>
                      <a:pPr indent="0" lvl="0" marL="0" rtl="0" algn="l">
                        <a:spcBef>
                          <a:spcPts val="0"/>
                        </a:spcBef>
                        <a:spcAft>
                          <a:spcPts val="0"/>
                        </a:spcAft>
                        <a:buNone/>
                      </a:pPr>
                      <a:r>
                        <a:rPr lang="en-GB" sz="900"/>
                        <a:t>•Describe and order significant events within the period and compare to today using dates: The pyramids were built around 2600 BC—over 4,000 years before modern times.</a:t>
                      </a:r>
                      <a:br>
                        <a:rPr lang="en-GB" sz="900"/>
                      </a:br>
                      <a:r>
                        <a:rPr lang="en-GB" sz="900"/>
                        <a:t>•Begin to use dates when describing events:</a:t>
                      </a:r>
                      <a:br>
                        <a:rPr lang="en-GB" sz="900"/>
                      </a:br>
                      <a:r>
                        <a:rPr lang="en-GB" sz="900"/>
                        <a:t>•Use a timeline to place periods and events in order and explain their sequence: While Ancient Egypt was building pyramids (c. 2600 BC), the UK was in the Neolithic period; by the time of Cleopatra (c. 30 BC), Rome was rising and would soon conquer Britain.</a:t>
                      </a:r>
                      <a:endParaRPr b="1" sz="11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lnSpc>
                          <a:spcPct val="115000"/>
                        </a:lnSpc>
                        <a:spcBef>
                          <a:spcPts val="1200"/>
                        </a:spcBef>
                        <a:spcAft>
                          <a:spcPts val="0"/>
                        </a:spcAft>
                        <a:buClr>
                          <a:schemeClr val="dk1"/>
                        </a:buClr>
                        <a:buSzPts val="1100"/>
                        <a:buFont typeface="Arial"/>
                        <a:buNone/>
                      </a:pPr>
                      <a:r>
                        <a:rPr lang="en-GB" sz="900">
                          <a:latin typeface="Arial"/>
                          <a:ea typeface="Arial"/>
                          <a:cs typeface="Arial"/>
                          <a:sym typeface="Arial"/>
                        </a:rPr>
                        <a:t>•</a:t>
                      </a:r>
                      <a:r>
                        <a:rPr lang="en-GB" sz="900"/>
                        <a:t>Investigate how the Ancient Egyptians settled near the River Nile and relied on its flooding for farming- </a:t>
                      </a:r>
                      <a:r>
                        <a:rPr lang="en-GB" sz="900"/>
                        <a:t>irrigation</a:t>
                      </a:r>
                      <a:r>
                        <a:rPr lang="en-GB" sz="900"/>
                        <a:t> systems to grow crops in the desert. Contrast this with how people in Iron Age Britain farmed without large rivers and lived in hillforts rather than in large, centralised cities.                                                                  </a:t>
                      </a:r>
                      <a:r>
                        <a:rPr lang="en-GB" sz="900">
                          <a:latin typeface="Arial"/>
                          <a:ea typeface="Arial"/>
                          <a:cs typeface="Arial"/>
                          <a:sym typeface="Arial"/>
                        </a:rPr>
                        <a:t>•</a:t>
                      </a:r>
                      <a:r>
                        <a:rPr lang="en-GB" sz="900"/>
                        <a:t>Explain why Egyptians built pyramids and temples for their gods and pharaohs—to prepare for the afterlife and show religious devotion.                                                                                                                                     </a:t>
                      </a:r>
                      <a:r>
                        <a:rPr lang="en-GB" sz="900">
                          <a:latin typeface="Arial"/>
                          <a:ea typeface="Arial"/>
                          <a:cs typeface="Arial"/>
                          <a:sym typeface="Arial"/>
                        </a:rPr>
                        <a:t>•</a:t>
                      </a:r>
                      <a:r>
                        <a:rPr lang="en-GB" sz="900"/>
                        <a:t>Highlight how Egyptian knowledge in medicine, farming, and writing (like hieroglyphics) influenced future civilizations and is still studied today.</a:t>
                      </a:r>
                      <a:endParaRPr sz="900"/>
                    </a:p>
                    <a:p>
                      <a:pPr indent="0" lvl="0" marL="0" marR="0" rtl="0" algn="l">
                        <a:lnSpc>
                          <a:spcPct val="100000"/>
                        </a:lnSpc>
                        <a:spcBef>
                          <a:spcPts val="1200"/>
                        </a:spcBef>
                        <a:spcAft>
                          <a:spcPts val="0"/>
                        </a:spcAft>
                        <a:buClr>
                          <a:srgbClr val="000000"/>
                        </a:buClr>
                        <a:buSzPts val="1400"/>
                        <a:buFont typeface="Arial"/>
                        <a:buNone/>
                      </a:pPr>
                      <a:r>
                        <a:t/>
                      </a:r>
                      <a:endParaRPr b="1"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rPr lang="en-GB" sz="900">
                          <a:latin typeface="Arial"/>
                          <a:ea typeface="Arial"/>
                          <a:cs typeface="Arial"/>
                          <a:sym typeface="Arial"/>
                        </a:rPr>
                        <a:t>•</a:t>
                      </a:r>
                      <a:r>
                        <a:rPr lang="en-GB" sz="1000"/>
                        <a:t>Identify similarities and </a:t>
                      </a:r>
                      <a:r>
                        <a:rPr lang="en-GB" sz="1000"/>
                        <a:t>difference</a:t>
                      </a:r>
                      <a:r>
                        <a:rPr lang="en-GB" sz="1000"/>
                        <a:t> between Ancient Egyptian social classes  (pharaohs, priests, scribes, farmers, slaves) </a:t>
                      </a:r>
                      <a:endParaRPr sz="1000"/>
                    </a:p>
                    <a:p>
                      <a:pPr indent="0" lvl="0" marL="0" marR="0" rtl="0" algn="l">
                        <a:lnSpc>
                          <a:spcPct val="100000"/>
                        </a:lnSpc>
                        <a:spcBef>
                          <a:spcPts val="0"/>
                        </a:spcBef>
                        <a:spcAft>
                          <a:spcPts val="0"/>
                        </a:spcAft>
                        <a:buClr>
                          <a:srgbClr val="000000"/>
                        </a:buClr>
                        <a:buSzPts val="1400"/>
                        <a:buFont typeface="Arial"/>
                        <a:buNone/>
                      </a:pPr>
                      <a:r>
                        <a:rPr lang="en-GB" sz="900">
                          <a:latin typeface="Arial"/>
                          <a:ea typeface="Arial"/>
                          <a:cs typeface="Arial"/>
                          <a:sym typeface="Arial"/>
                        </a:rPr>
                        <a:t>•</a:t>
                      </a:r>
                      <a:r>
                        <a:rPr lang="en-GB" sz="1000"/>
                        <a:t>Explain how the pharaoh was seen as a god-king, with priests holding power through religion and scribes gaining status through education—while most people worked in farming or labour</a:t>
                      </a:r>
                      <a:endParaRPr sz="10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9225">
                <a:tc gridSpan="3">
                  <a:txBody>
                    <a:bodyPr/>
                    <a:lstStyle/>
                    <a:p>
                      <a:pPr indent="0" lvl="0" marL="0" marR="0" rtl="0" algn="ctr">
                        <a:lnSpc>
                          <a:spcPct val="100000"/>
                        </a:lnSpc>
                        <a:spcBef>
                          <a:spcPts val="0"/>
                        </a:spcBef>
                        <a:spcAft>
                          <a:spcPts val="0"/>
                        </a:spcAft>
                        <a:buClr>
                          <a:schemeClr val="dk1"/>
                        </a:buClr>
                        <a:buSzPts val="1400"/>
                        <a:buFont typeface="Arial"/>
                        <a:buNone/>
                      </a:pPr>
                      <a:r>
                        <a:rPr b="1" lang="en-GB" sz="1200" u="none" cap="none" strike="noStrike">
                          <a:latin typeface="Century Gothic"/>
                          <a:ea typeface="Century Gothic"/>
                          <a:cs typeface="Century Gothic"/>
                          <a:sym typeface="Century Gothic"/>
                        </a:rPr>
                        <a:t>Substantive Knowledge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b="1" lang="en-GB" sz="1200">
                          <a:latin typeface="Century Gothic"/>
                          <a:ea typeface="Century Gothic"/>
                          <a:cs typeface="Century Gothic"/>
                          <a:sym typeface="Century Gothic"/>
                        </a:rPr>
                        <a:t>            </a:t>
                      </a:r>
                      <a:r>
                        <a:rPr b="1" lang="en-GB" sz="1200" u="none" cap="none" strike="noStrike">
                          <a:latin typeface="Century Gothic"/>
                          <a:ea typeface="Century Gothic"/>
                          <a:cs typeface="Century Gothic"/>
                          <a:sym typeface="Century Gothic"/>
                        </a:rPr>
                        <a:t>Historical Enquiry and Interpretation</a:t>
                      </a:r>
                      <a:endParaRPr sz="12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0"/>
                        </a:spcBef>
                        <a:spcAft>
                          <a:spcPts val="0"/>
                        </a:spcAft>
                        <a:buClr>
                          <a:schemeClr val="dk1"/>
                        </a:buClr>
                        <a:buSzPts val="1050"/>
                        <a:buFont typeface="Arial"/>
                        <a:buNone/>
                      </a:pPr>
                      <a:r>
                        <a:rPr lang="en-GB" sz="900"/>
                        <a:t>•Egypt is a country in Africa</a:t>
                      </a:r>
                      <a:endParaRPr sz="900"/>
                    </a:p>
                    <a:p>
                      <a:pPr indent="0" lvl="0" marL="0" rtl="0" algn="l">
                        <a:lnSpc>
                          <a:spcPct val="115000"/>
                        </a:lnSpc>
                        <a:spcBef>
                          <a:spcPts val="0"/>
                        </a:spcBef>
                        <a:spcAft>
                          <a:spcPts val="0"/>
                        </a:spcAft>
                        <a:buClr>
                          <a:schemeClr val="dk1"/>
                        </a:buClr>
                        <a:buSzPts val="1050"/>
                        <a:buFont typeface="Arial"/>
                        <a:buNone/>
                      </a:pPr>
                      <a:r>
                        <a:rPr lang="en-GB" sz="900"/>
                        <a:t>•The River Nile was important because it provided food and resources, was used for crop growth and was a means of travel</a:t>
                      </a:r>
                      <a:endParaRPr sz="900"/>
                    </a:p>
                    <a:p>
                      <a:pPr indent="0" lvl="0" marL="0" rtl="0" algn="l">
                        <a:lnSpc>
                          <a:spcPct val="115000"/>
                        </a:lnSpc>
                        <a:spcBef>
                          <a:spcPts val="0"/>
                        </a:spcBef>
                        <a:spcAft>
                          <a:spcPts val="0"/>
                        </a:spcAft>
                        <a:buClr>
                          <a:schemeClr val="dk1"/>
                        </a:buClr>
                        <a:buSzPts val="1050"/>
                        <a:buFont typeface="Arial"/>
                        <a:buNone/>
                      </a:pPr>
                      <a:r>
                        <a:rPr lang="en-GB" sz="900"/>
                        <a:t>•Egyptians relied on the annual flooding of the Nile</a:t>
                      </a:r>
                      <a:endParaRPr sz="900"/>
                    </a:p>
                    <a:p>
                      <a:pPr indent="0" lvl="0" marL="0" rtl="0" algn="l">
                        <a:lnSpc>
                          <a:spcPct val="115000"/>
                        </a:lnSpc>
                        <a:spcBef>
                          <a:spcPts val="0"/>
                        </a:spcBef>
                        <a:spcAft>
                          <a:spcPts val="0"/>
                        </a:spcAft>
                        <a:buClr>
                          <a:schemeClr val="dk1"/>
                        </a:buClr>
                        <a:buSzPts val="1050"/>
                        <a:buFont typeface="Arial"/>
                        <a:buNone/>
                      </a:pPr>
                      <a:r>
                        <a:rPr lang="en-GB" sz="900"/>
                        <a:t>•The social structure of Egypt was hierarchical, with the pharaoh at the top, followed by priests, nobles, scribes, craftsmen, farmers, and slaves.</a:t>
                      </a:r>
                      <a:endParaRPr sz="900"/>
                    </a:p>
                    <a:p>
                      <a:pPr indent="0" lvl="0" marL="0" rtl="0" algn="l">
                        <a:lnSpc>
                          <a:spcPct val="115000"/>
                        </a:lnSpc>
                        <a:spcBef>
                          <a:spcPts val="0"/>
                        </a:spcBef>
                        <a:spcAft>
                          <a:spcPts val="0"/>
                        </a:spcAft>
                        <a:buClr>
                          <a:schemeClr val="dk1"/>
                        </a:buClr>
                        <a:buSzPts val="1050"/>
                        <a:buFont typeface="Arial"/>
                        <a:buNone/>
                      </a:pPr>
                      <a:r>
                        <a:rPr lang="en-GB" sz="900"/>
                        <a:t>•Pharaoh- considered the divine ruler, a god on earth with absolute power over both political and religious matters.</a:t>
                      </a:r>
                      <a:endParaRPr sz="900"/>
                    </a:p>
                    <a:p>
                      <a:pPr indent="0" lvl="0" marL="0" rtl="0" algn="l">
                        <a:lnSpc>
                          <a:spcPct val="115000"/>
                        </a:lnSpc>
                        <a:spcBef>
                          <a:spcPts val="0"/>
                        </a:spcBef>
                        <a:spcAft>
                          <a:spcPts val="0"/>
                        </a:spcAft>
                        <a:buClr>
                          <a:schemeClr val="dk1"/>
                        </a:buClr>
                        <a:buSzPts val="1050"/>
                        <a:buFont typeface="Arial"/>
                        <a:buNone/>
                      </a:pPr>
                      <a:r>
                        <a:rPr lang="en-GB" sz="900"/>
                        <a:t>•Religion played an important part of life in Ancient Egypt - they believed in a number of gods and goddesses with some being more important than others</a:t>
                      </a:r>
                      <a:endParaRPr sz="900"/>
                    </a:p>
                    <a:p>
                      <a:pPr indent="0" lvl="0" marL="0" rtl="0" algn="l">
                        <a:lnSpc>
                          <a:spcPct val="115000"/>
                        </a:lnSpc>
                        <a:spcBef>
                          <a:spcPts val="0"/>
                        </a:spcBef>
                        <a:spcAft>
                          <a:spcPts val="0"/>
                        </a:spcAft>
                        <a:buClr>
                          <a:schemeClr val="dk1"/>
                        </a:buClr>
                        <a:buSzPts val="1050"/>
                        <a:buFont typeface="Arial"/>
                        <a:buNone/>
                      </a:pPr>
                      <a:r>
                        <a:rPr lang="en-GB" sz="900"/>
                        <a:t>•Name some examples of well-known pharaohs e.g. Tutankhamun, Cleopatra</a:t>
                      </a:r>
                      <a:endParaRPr sz="900"/>
                    </a:p>
                    <a:p>
                      <a:pPr indent="0" lvl="0" marL="0" rtl="0" algn="l">
                        <a:lnSpc>
                          <a:spcPct val="115000"/>
                        </a:lnSpc>
                        <a:spcBef>
                          <a:spcPts val="0"/>
                        </a:spcBef>
                        <a:spcAft>
                          <a:spcPts val="0"/>
                        </a:spcAft>
                        <a:buClr>
                          <a:schemeClr val="dk1"/>
                        </a:buClr>
                        <a:buSzPts val="1050"/>
                        <a:buFont typeface="Arial"/>
                        <a:buNone/>
                      </a:pPr>
                      <a:r>
                        <a:rPr lang="en-GB" sz="900"/>
                        <a:t>•Pyramids were built as monuments to house the tombs of the pharaohs</a:t>
                      </a:r>
                      <a:endParaRPr sz="900"/>
                    </a:p>
                    <a:p>
                      <a:pPr indent="0" lvl="0" marL="0" rtl="0" algn="l">
                        <a:lnSpc>
                          <a:spcPct val="115000"/>
                        </a:lnSpc>
                        <a:spcBef>
                          <a:spcPts val="0"/>
                        </a:spcBef>
                        <a:spcAft>
                          <a:spcPts val="0"/>
                        </a:spcAft>
                        <a:buClr>
                          <a:schemeClr val="dk1"/>
                        </a:buClr>
                        <a:buSzPts val="1050"/>
                        <a:buFont typeface="Arial"/>
                        <a:buNone/>
                      </a:pPr>
                      <a:r>
                        <a:rPr lang="en-GB" sz="900"/>
                        <a:t>•Pharaohs were buried deep inside tombs in pyramids with different items and treasures</a:t>
                      </a:r>
                      <a:endParaRPr sz="900"/>
                    </a:p>
                    <a:p>
                      <a:pPr indent="0" lvl="0" marL="0" rtl="0" algn="l">
                        <a:lnSpc>
                          <a:spcPct val="115000"/>
                        </a:lnSpc>
                        <a:spcBef>
                          <a:spcPts val="0"/>
                        </a:spcBef>
                        <a:spcAft>
                          <a:spcPts val="0"/>
                        </a:spcAft>
                        <a:buClr>
                          <a:schemeClr val="dk1"/>
                        </a:buClr>
                        <a:buSzPts val="1050"/>
                        <a:buFont typeface="Arial"/>
                        <a:buNone/>
                      </a:pPr>
                      <a:r>
                        <a:rPr lang="en-GB" sz="900"/>
                        <a:t>•Mummification is the process of preserving a body when the person has died</a:t>
                      </a:r>
                      <a:endParaRPr sz="900"/>
                    </a:p>
                    <a:p>
                      <a:pPr indent="0" lvl="0" marL="0" rtl="0" algn="l">
                        <a:lnSpc>
                          <a:spcPct val="115000"/>
                        </a:lnSpc>
                        <a:spcBef>
                          <a:spcPts val="0"/>
                        </a:spcBef>
                        <a:spcAft>
                          <a:spcPts val="0"/>
                        </a:spcAft>
                        <a:buClr>
                          <a:schemeClr val="dk1"/>
                        </a:buClr>
                        <a:buSzPts val="1050"/>
                        <a:buFont typeface="Arial"/>
                        <a:buNone/>
                      </a:pPr>
                      <a:r>
                        <a:rPr lang="en-GB" sz="900"/>
                        <a:t>•Slaves were used to build the pyramids</a:t>
                      </a:r>
                      <a:endParaRPr sz="900"/>
                    </a:p>
                    <a:p>
                      <a:pPr indent="0" lvl="0" marL="0" rtl="0" algn="l">
                        <a:lnSpc>
                          <a:spcPct val="115000"/>
                        </a:lnSpc>
                        <a:spcBef>
                          <a:spcPts val="0"/>
                        </a:spcBef>
                        <a:spcAft>
                          <a:spcPts val="0"/>
                        </a:spcAft>
                        <a:buClr>
                          <a:schemeClr val="dk1"/>
                        </a:buClr>
                        <a:buSzPts val="1050"/>
                        <a:buFont typeface="Arial"/>
                        <a:buNone/>
                      </a:pPr>
                      <a:r>
                        <a:rPr lang="en-GB" sz="900"/>
                        <a:t>•Priests- held significant power because they were responsible for performing rituals to honor the gods and they played an important role in Egyptian religious life.</a:t>
                      </a:r>
                      <a:endParaRPr sz="900"/>
                    </a:p>
                    <a:p>
                      <a:pPr indent="0" lvl="0" marL="0" rtl="0" algn="l">
                        <a:lnSpc>
                          <a:spcPct val="115000"/>
                        </a:lnSpc>
                        <a:spcBef>
                          <a:spcPts val="0"/>
                        </a:spcBef>
                        <a:spcAft>
                          <a:spcPts val="0"/>
                        </a:spcAft>
                        <a:buClr>
                          <a:schemeClr val="dk1"/>
                        </a:buClr>
                        <a:buSzPts val="1050"/>
                        <a:buFont typeface="Arial"/>
                        <a:buNone/>
                      </a:pPr>
                      <a:r>
                        <a:rPr lang="en-GB" sz="900"/>
                        <a:t>•Scribes- highly educated individuals responsible for reading and writing, often working for the government (taxes, the recording of legal matters and writing religious texts)</a:t>
                      </a:r>
                      <a:endParaRPr sz="900"/>
                    </a:p>
                    <a:p>
                      <a:pPr indent="0" lvl="0" marL="0" rtl="0" algn="l">
                        <a:lnSpc>
                          <a:spcPct val="115000"/>
                        </a:lnSpc>
                        <a:spcBef>
                          <a:spcPts val="0"/>
                        </a:spcBef>
                        <a:spcAft>
                          <a:spcPts val="0"/>
                        </a:spcAft>
                        <a:buClr>
                          <a:schemeClr val="dk1"/>
                        </a:buClr>
                        <a:buSzPts val="1050"/>
                        <a:buFont typeface="Arial"/>
                        <a:buNone/>
                      </a:pPr>
                      <a:r>
                        <a:rPr lang="en-GB" sz="900"/>
                        <a:t>•They were skilled in hieroglyphic writing (pictures/ images that formed the writing system)</a:t>
                      </a:r>
                      <a:endParaRPr sz="900"/>
                    </a:p>
                    <a:p>
                      <a:pPr indent="0" lvl="0" marL="0" rtl="0" algn="l">
                        <a:lnSpc>
                          <a:spcPct val="115000"/>
                        </a:lnSpc>
                        <a:spcBef>
                          <a:spcPts val="0"/>
                        </a:spcBef>
                        <a:spcAft>
                          <a:spcPts val="0"/>
                        </a:spcAft>
                        <a:buNone/>
                      </a:pPr>
                      <a:r>
                        <a:rPr lang="en-GB" sz="900"/>
                        <a:t>•Craftsmen and artisans- middle-class, skilled workers who produced goods such as pottery, jewelry, furniture, clothing, and metalwork.</a:t>
                      </a:r>
                      <a:endParaRPr sz="900">
                        <a:solidFill>
                          <a:srgbClr val="242424"/>
                        </a:solidFill>
                        <a:highlight>
                          <a:srgbClr val="FFFFFF"/>
                        </a:highlight>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l">
                        <a:lnSpc>
                          <a:spcPct val="115000"/>
                        </a:lnSpc>
                        <a:spcBef>
                          <a:spcPts val="0"/>
                        </a:spcBef>
                        <a:spcAft>
                          <a:spcPts val="0"/>
                        </a:spcAft>
                        <a:buClr>
                          <a:srgbClr val="000000"/>
                        </a:buClr>
                        <a:buSzPts val="1000"/>
                        <a:buFont typeface="Arial"/>
                        <a:buNone/>
                      </a:pPr>
                      <a:r>
                        <a:rPr lang="en-GB" sz="900">
                          <a:latin typeface="Arial"/>
                          <a:ea typeface="Arial"/>
                          <a:cs typeface="Arial"/>
                          <a:sym typeface="Arial"/>
                        </a:rPr>
                        <a:t>•</a:t>
                      </a:r>
                      <a:r>
                        <a:rPr lang="en-GB" sz="900"/>
                        <a:t>Study primary sources (e.g. tomb paintings, artefacts, hieroglyphics, mummified remains, pyramids,  the Rosetta Stone) Compare with UK evidence from the Bronze or Iron Age, such as burial mounds or tools, where less written evidence was available.</a:t>
                      </a:r>
                      <a:endParaRPr sz="900"/>
                    </a:p>
                    <a:p>
                      <a:pPr indent="0" lvl="0" marL="0" rtl="0" algn="l">
                        <a:spcBef>
                          <a:spcPts val="0"/>
                        </a:spcBef>
                        <a:spcAft>
                          <a:spcPts val="0"/>
                        </a:spcAft>
                        <a:buClr>
                          <a:schemeClr val="dk1"/>
                        </a:buClr>
                        <a:buFont typeface="Arial"/>
                        <a:buNone/>
                      </a:pPr>
                      <a:r>
                        <a:rPr lang="en-GB" sz="900"/>
                        <a:t>• Analyse and evaluate primary (e.g. tomb paintings, artefacts, hieroglyphics, mummified remains, pyramids,  the Rosetta Stone)  and secondary sources (e.g. books, websites, documentaries, museum exhibits) to collect evidence about the past</a:t>
                      </a:r>
                      <a:endParaRPr sz="900"/>
                    </a:p>
                    <a:p>
                      <a:pPr indent="0" lvl="0" marL="0" rtl="0" algn="l">
                        <a:spcBef>
                          <a:spcPts val="0"/>
                        </a:spcBef>
                        <a:spcAft>
                          <a:spcPts val="0"/>
                        </a:spcAft>
                        <a:buClr>
                          <a:schemeClr val="dk1"/>
                        </a:buClr>
                        <a:buFont typeface="Arial"/>
                        <a:buNone/>
                      </a:pPr>
                      <a:r>
                        <a:rPr lang="en-GB" sz="900"/>
                        <a:t>• Ask questions and find answers about the past, from a range of sources, evaluating the reliability </a:t>
                      </a:r>
                      <a:endParaRPr sz="900"/>
                    </a:p>
                    <a:p>
                      <a:pPr indent="0" lvl="0" marL="0" rtl="0" algn="l">
                        <a:spcBef>
                          <a:spcPts val="0"/>
                        </a:spcBef>
                        <a:spcAft>
                          <a:spcPts val="0"/>
                        </a:spcAft>
                        <a:buClr>
                          <a:schemeClr val="dk1"/>
                        </a:buClr>
                        <a:buFont typeface="Arial"/>
                        <a:buNone/>
                      </a:pPr>
                      <a:r>
                        <a:rPr lang="en-GB" sz="900"/>
                        <a:t>• Explore different versions of the same event in history (how pyramid texts or temple writings may present gods or kings in a glorified way to influence worshippers) and ive reasons why there may be different accounts</a:t>
                      </a:r>
                      <a:endParaRPr sz="900"/>
                    </a:p>
                    <a:p>
                      <a:pPr indent="0" lvl="0" marL="0" rtl="0" algn="l">
                        <a:spcBef>
                          <a:spcPts val="0"/>
                        </a:spcBef>
                        <a:spcAft>
                          <a:spcPts val="0"/>
                        </a:spcAft>
                        <a:buClr>
                          <a:schemeClr val="dk1"/>
                        </a:buClr>
                        <a:buFont typeface="Arial"/>
                        <a:buNone/>
                      </a:pPr>
                      <a:r>
                        <a:rPr lang="en-GB" sz="900"/>
                        <a:t>of history</a:t>
                      </a:r>
                      <a:endParaRPr sz="900"/>
                    </a:p>
                    <a:p>
                      <a:pPr indent="0" lvl="0" marL="0" rtl="0" algn="l">
                        <a:spcBef>
                          <a:spcPts val="0"/>
                        </a:spcBef>
                        <a:spcAft>
                          <a:spcPts val="0"/>
                        </a:spcAft>
                        <a:buClr>
                          <a:schemeClr val="dk1"/>
                        </a:buClr>
                        <a:buFont typeface="Arial"/>
                        <a:buNone/>
                      </a:pPr>
                      <a:r>
                        <a:rPr lang="en-GB" sz="900"/>
                        <a:t>• Know that people in the past represent events or</a:t>
                      </a:r>
                      <a:endParaRPr sz="900"/>
                    </a:p>
                    <a:p>
                      <a:pPr indent="0" lvl="0" marL="0" rtl="0" algn="l">
                        <a:spcBef>
                          <a:spcPts val="0"/>
                        </a:spcBef>
                        <a:spcAft>
                          <a:spcPts val="0"/>
                        </a:spcAft>
                        <a:buClr>
                          <a:schemeClr val="dk1"/>
                        </a:buClr>
                        <a:buFont typeface="Arial"/>
                        <a:buNone/>
                      </a:pPr>
                      <a:r>
                        <a:rPr lang="en-GB" sz="900"/>
                        <a:t>ideas in a way that persuades others</a:t>
                      </a:r>
                      <a:endParaRPr sz="900"/>
                    </a:p>
                    <a:p>
                      <a:pPr indent="0" lvl="0" marL="0" marR="0" rtl="0" algn="l">
                        <a:lnSpc>
                          <a:spcPct val="115000"/>
                        </a:lnSpc>
                        <a:spcBef>
                          <a:spcPts val="0"/>
                        </a:spcBef>
                        <a:spcAft>
                          <a:spcPts val="0"/>
                        </a:spcAft>
                        <a:buClr>
                          <a:srgbClr val="000000"/>
                        </a:buClr>
                        <a:buSzPts val="1000"/>
                        <a:buFont typeface="Arial"/>
                        <a:buNone/>
                      </a:pPr>
                      <a:r>
                        <a:t/>
                      </a:r>
                      <a:endParaRPr sz="900"/>
                    </a:p>
                    <a:p>
                      <a:pPr indent="0" lvl="0" marL="0" marR="0" rtl="0" algn="l">
                        <a:lnSpc>
                          <a:spcPct val="115000"/>
                        </a:lnSpc>
                        <a:spcBef>
                          <a:spcPts val="0"/>
                        </a:spcBef>
                        <a:spcAft>
                          <a:spcPts val="0"/>
                        </a:spcAft>
                        <a:buClr>
                          <a:srgbClr val="000000"/>
                        </a:buClr>
                        <a:buSzPts val="1000"/>
                        <a:buFont typeface="Arial"/>
                        <a:buNone/>
                      </a:pPr>
                      <a:r>
                        <a:t/>
                      </a:r>
                      <a:endParaRPr sz="900"/>
                    </a:p>
                    <a:p>
                      <a:pPr indent="0" lvl="0" marL="0" marR="0" rtl="0" algn="l">
                        <a:lnSpc>
                          <a:spcPct val="115000"/>
                        </a:lnSpc>
                        <a:spcBef>
                          <a:spcPts val="0"/>
                        </a:spcBef>
                        <a:spcAft>
                          <a:spcPts val="0"/>
                        </a:spcAft>
                        <a:buClr>
                          <a:srgbClr val="000000"/>
                        </a:buClr>
                        <a:buSzPts val="1000"/>
                        <a:buFont typeface="Arial"/>
                        <a:buNone/>
                      </a:pPr>
                      <a:r>
                        <a:t/>
                      </a:r>
                      <a:endParaRPr sz="1000"/>
                    </a:p>
                    <a:p>
                      <a:pPr indent="0" lvl="0" marL="0" marR="0" rtl="0" algn="l">
                        <a:lnSpc>
                          <a:spcPct val="115000"/>
                        </a:lnSpc>
                        <a:spcBef>
                          <a:spcPts val="0"/>
                        </a:spcBef>
                        <a:spcAft>
                          <a:spcPts val="0"/>
                        </a:spcAft>
                        <a:buClr>
                          <a:srgbClr val="000000"/>
                        </a:buClr>
                        <a:buSzPts val="1000"/>
                        <a:buFont typeface="Arial"/>
                        <a:buNone/>
                      </a:pPr>
                      <a:r>
                        <a:t/>
                      </a:r>
                      <a:endParaRPr sz="1000"/>
                    </a:p>
                    <a:p>
                      <a:pPr indent="0" lvl="0" marL="0" marR="0" rtl="0" algn="l">
                        <a:lnSpc>
                          <a:spcPct val="115000"/>
                        </a:lnSpc>
                        <a:spcBef>
                          <a:spcPts val="0"/>
                        </a:spcBef>
                        <a:spcAft>
                          <a:spcPts val="0"/>
                        </a:spcAft>
                        <a:buClr>
                          <a:srgbClr val="000000"/>
                        </a:buClr>
                        <a:buSzPts val="1000"/>
                        <a:buFont typeface="Arial"/>
                        <a:buNone/>
                      </a:pPr>
                      <a:r>
                        <a:t/>
                      </a:r>
                      <a:endParaRPr sz="1000"/>
                    </a:p>
                    <a:p>
                      <a:pPr indent="0" lvl="0" marL="0" marR="0" rtl="0" algn="l">
                        <a:lnSpc>
                          <a:spcPct val="115000"/>
                        </a:lnSpc>
                        <a:spcBef>
                          <a:spcPts val="0"/>
                        </a:spcBef>
                        <a:spcAft>
                          <a:spcPts val="0"/>
                        </a:spcAft>
                        <a:buClr>
                          <a:srgbClr val="000000"/>
                        </a:buClr>
                        <a:buSzPts val="1000"/>
                        <a:buFont typeface="Arial"/>
                        <a:buNone/>
                      </a:pPr>
                      <a:r>
                        <a:t/>
                      </a:r>
                      <a:endParaRPr sz="10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175" name="Google Shape;175;p23"/>
          <p:cNvPicPr preferRelativeResize="0"/>
          <p:nvPr/>
        </p:nvPicPr>
        <p:blipFill>
          <a:blip r:embed="rId3">
            <a:alphaModFix/>
          </a:blip>
          <a:stretch>
            <a:fillRect/>
          </a:stretch>
        </p:blipFill>
        <p:spPr>
          <a:xfrm>
            <a:off x="178175" y="798550"/>
            <a:ext cx="345575" cy="345575"/>
          </a:xfrm>
          <a:prstGeom prst="rect">
            <a:avLst/>
          </a:prstGeom>
          <a:noFill/>
          <a:ln>
            <a:noFill/>
          </a:ln>
        </p:spPr>
      </p:pic>
      <p:pic>
        <p:nvPicPr>
          <p:cNvPr id="176" name="Google Shape;176;p23"/>
          <p:cNvPicPr preferRelativeResize="0"/>
          <p:nvPr/>
        </p:nvPicPr>
        <p:blipFill>
          <a:blip r:embed="rId4">
            <a:alphaModFix/>
          </a:blip>
          <a:stretch>
            <a:fillRect/>
          </a:stretch>
        </p:blipFill>
        <p:spPr>
          <a:xfrm>
            <a:off x="3405975" y="798550"/>
            <a:ext cx="345575" cy="345575"/>
          </a:xfrm>
          <a:prstGeom prst="rect">
            <a:avLst/>
          </a:prstGeom>
          <a:noFill/>
          <a:ln>
            <a:noFill/>
          </a:ln>
        </p:spPr>
      </p:pic>
      <p:pic>
        <p:nvPicPr>
          <p:cNvPr id="177" name="Google Shape;177;p23"/>
          <p:cNvPicPr preferRelativeResize="0"/>
          <p:nvPr/>
        </p:nvPicPr>
        <p:blipFill>
          <a:blip r:embed="rId5">
            <a:alphaModFix/>
          </a:blip>
          <a:stretch>
            <a:fillRect/>
          </a:stretch>
        </p:blipFill>
        <p:spPr>
          <a:xfrm>
            <a:off x="6633775" y="798548"/>
            <a:ext cx="345575" cy="345575"/>
          </a:xfrm>
          <a:prstGeom prst="rect">
            <a:avLst/>
          </a:prstGeom>
          <a:noFill/>
          <a:ln>
            <a:noFill/>
          </a:ln>
        </p:spPr>
      </p:pic>
      <p:pic>
        <p:nvPicPr>
          <p:cNvPr id="178" name="Google Shape;178;p23"/>
          <p:cNvPicPr preferRelativeResize="0"/>
          <p:nvPr/>
        </p:nvPicPr>
        <p:blipFill rotWithShape="1">
          <a:blip r:embed="rId6">
            <a:alphaModFix/>
          </a:blip>
          <a:srcRect b="0" l="0" r="0" t="0"/>
          <a:stretch/>
        </p:blipFill>
        <p:spPr>
          <a:xfrm>
            <a:off x="5836510" y="3285453"/>
            <a:ext cx="300476" cy="28710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24"/>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184" name="Google Shape;184;p24"/>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a:t>
                      </a:r>
                      <a:r>
                        <a:rPr lang="en-GB" sz="1200">
                          <a:solidFill>
                            <a:schemeClr val="dk1"/>
                          </a:solidFill>
                          <a:latin typeface="Century Gothic"/>
                          <a:ea typeface="Century Gothic"/>
                          <a:cs typeface="Century Gothic"/>
                          <a:sym typeface="Century Gothic"/>
                        </a:rPr>
                        <a:t>4</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 </a:t>
                      </a:r>
                      <a:r>
                        <a:rPr lang="en-GB" sz="1100">
                          <a:solidFill>
                            <a:schemeClr val="dk1"/>
                          </a:solidFill>
                        </a:rPr>
                        <a:t>Derby women who changed the world</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Leadership &amp; </a:t>
                      </a:r>
                      <a:r>
                        <a:rPr lang="en-GB" sz="1200">
                          <a:solidFill>
                            <a:schemeClr val="dk1"/>
                          </a:solidFill>
                          <a:latin typeface="Century Gothic"/>
                          <a:ea typeface="Century Gothic"/>
                          <a:cs typeface="Century Gothic"/>
                          <a:sym typeface="Century Gothic"/>
                        </a:rPr>
                        <a:t>Culture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368800">
                <a:tc gridSpan="2">
                  <a:txBody>
                    <a:bodyPr/>
                    <a:lstStyle/>
                    <a:p>
                      <a:pPr indent="0" lvl="0" marL="0" rtl="0" algn="l">
                        <a:spcBef>
                          <a:spcPts val="0"/>
                        </a:spcBef>
                        <a:spcAft>
                          <a:spcPts val="0"/>
                        </a:spcAft>
                        <a:buClr>
                          <a:schemeClr val="dk1"/>
                        </a:buClr>
                        <a:buFont typeface="Arial"/>
                        <a:buNone/>
                      </a:pPr>
                      <a:r>
                        <a:rPr lang="en-GB" sz="800"/>
                        <a:t>•Understand that timelines can be split into BC/BCE (before the common era) and AD/CE (after), helping to place events like Florence Nightingale’s work in the 1850s well into the modern era.</a:t>
                      </a:r>
                      <a:endParaRPr sz="800"/>
                    </a:p>
                    <a:p>
                      <a:pPr indent="0" lvl="0" marL="0" rtl="0" algn="l">
                        <a:spcBef>
                          <a:spcPts val="0"/>
                        </a:spcBef>
                        <a:spcAft>
                          <a:spcPts val="0"/>
                        </a:spcAft>
                        <a:buClr>
                          <a:schemeClr val="dk1"/>
                        </a:buClr>
                        <a:buFont typeface="Arial"/>
                        <a:buNone/>
                      </a:pPr>
                      <a:r>
                        <a:rPr lang="en-GB" sz="800"/>
                        <a:t>• Use mathematical skills to help work out time differences between certain major events in history</a:t>
                      </a:r>
                      <a:endParaRPr sz="800"/>
                    </a:p>
                    <a:p>
                      <a:pPr indent="0" lvl="0" marL="0" rtl="0" algn="l">
                        <a:spcBef>
                          <a:spcPts val="0"/>
                        </a:spcBef>
                        <a:spcAft>
                          <a:spcPts val="0"/>
                        </a:spcAft>
                        <a:buClr>
                          <a:schemeClr val="dk1"/>
                        </a:buClr>
                        <a:buFont typeface="Arial"/>
                        <a:buNone/>
                      </a:pPr>
                      <a:r>
                        <a:rPr lang="en-GB" sz="800"/>
                        <a:t>• Describe and order significant events and dates on a timeline using prepositional language  like “in the early 20th century,” “during the Crimean War,” and “after the war ended” to sequence events.</a:t>
                      </a:r>
                      <a:endParaRPr sz="800"/>
                    </a:p>
                    <a:p>
                      <a:pPr indent="0" lvl="0" marL="0" rtl="0" algn="l">
                        <a:spcBef>
                          <a:spcPts val="0"/>
                        </a:spcBef>
                        <a:spcAft>
                          <a:spcPts val="0"/>
                        </a:spcAft>
                        <a:buClr>
                          <a:schemeClr val="dk1"/>
                        </a:buClr>
                        <a:buFont typeface="Arial"/>
                        <a:buNone/>
                      </a:pPr>
                      <a:r>
                        <a:rPr lang="en-GB" sz="800"/>
                        <a:t>• Describe significant events within a period of history and how they have evolved over time</a:t>
                      </a:r>
                      <a:endParaRPr sz="800"/>
                    </a:p>
                    <a:p>
                      <a:pPr indent="0" lvl="0" marL="0" rtl="0" algn="l">
                        <a:spcBef>
                          <a:spcPts val="0"/>
                        </a:spcBef>
                        <a:spcAft>
                          <a:spcPts val="0"/>
                        </a:spcAft>
                        <a:buClr>
                          <a:schemeClr val="dk1"/>
                        </a:buClr>
                        <a:buFont typeface="Arial"/>
                        <a:buNone/>
                      </a:pPr>
                      <a:r>
                        <a:rPr lang="en-GB" sz="800"/>
                        <a:t>•Begin to identify short-term impact of significant events </a:t>
                      </a:r>
                      <a:endParaRPr sz="800"/>
                    </a:p>
                    <a:p>
                      <a:pPr indent="0" lvl="0" marL="0" marR="0" rtl="0" algn="l">
                        <a:lnSpc>
                          <a:spcPct val="100000"/>
                        </a:lnSpc>
                        <a:spcBef>
                          <a:spcPts val="0"/>
                        </a:spcBef>
                        <a:spcAft>
                          <a:spcPts val="0"/>
                        </a:spcAft>
                        <a:buNone/>
                      </a:pPr>
                      <a:r>
                        <a:t/>
                      </a:r>
                      <a:endParaRPr sz="1000">
                        <a:latin typeface="Century Gothic"/>
                        <a:ea typeface="Century Gothic"/>
                        <a:cs typeface="Century Gothic"/>
                        <a:sym typeface="Century Gothic"/>
                      </a:endParaRPr>
                    </a:p>
                    <a:p>
                      <a:pPr indent="-222250" lvl="0" marL="285750" marR="0" rtl="0" algn="l">
                        <a:lnSpc>
                          <a:spcPct val="100000"/>
                        </a:lnSpc>
                        <a:spcBef>
                          <a:spcPts val="0"/>
                        </a:spcBef>
                        <a:spcAft>
                          <a:spcPts val="0"/>
                        </a:spcAft>
                        <a:buClr>
                          <a:srgbClr val="000000"/>
                        </a:buClr>
                        <a:buSzPts val="1000"/>
                        <a:buFont typeface="Arial"/>
                        <a:buNone/>
                      </a:pPr>
                      <a:r>
                        <a:t/>
                      </a:r>
                      <a:endParaRPr b="1" sz="10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Font typeface="Arial"/>
                        <a:buNone/>
                      </a:pPr>
                      <a:r>
                        <a:rPr lang="en-GB" sz="800"/>
                        <a:t> • Research what life was like and the key features of a given time period ((suffragette era, Crimean war, WW1)</a:t>
                      </a:r>
                      <a:endParaRPr sz="800"/>
                    </a:p>
                    <a:p>
                      <a:pPr indent="0" lvl="0" marL="0" rtl="0" algn="l">
                        <a:spcBef>
                          <a:spcPts val="0"/>
                        </a:spcBef>
                        <a:spcAft>
                          <a:spcPts val="0"/>
                        </a:spcAft>
                        <a:buClr>
                          <a:schemeClr val="dk1"/>
                        </a:buClr>
                        <a:buFont typeface="Arial"/>
                        <a:buNone/>
                      </a:pPr>
                      <a:r>
                        <a:rPr lang="en-GB" sz="800"/>
                        <a:t>• Identify reasons for and results of people’s actions</a:t>
                      </a:r>
                      <a:endParaRPr sz="800"/>
                    </a:p>
                    <a:p>
                      <a:pPr indent="0" lvl="0" marL="0" rtl="0" algn="l">
                        <a:spcBef>
                          <a:spcPts val="0"/>
                        </a:spcBef>
                        <a:spcAft>
                          <a:spcPts val="0"/>
                        </a:spcAft>
                        <a:buClr>
                          <a:schemeClr val="dk1"/>
                        </a:buClr>
                        <a:buFont typeface="Arial"/>
                        <a:buNone/>
                      </a:pPr>
                      <a:r>
                        <a:rPr lang="en-GB" sz="800"/>
                        <a:t>in the past and explain the impact on modern day</a:t>
                      </a:r>
                      <a:endParaRPr sz="800"/>
                    </a:p>
                    <a:p>
                      <a:pPr indent="0" lvl="0" marL="0" rtl="0" algn="l">
                        <a:spcBef>
                          <a:spcPts val="0"/>
                        </a:spcBef>
                        <a:spcAft>
                          <a:spcPts val="0"/>
                        </a:spcAft>
                        <a:buClr>
                          <a:schemeClr val="dk1"/>
                        </a:buClr>
                        <a:buFont typeface="Arial"/>
                        <a:buNone/>
                      </a:pPr>
                      <a:r>
                        <a:rPr lang="en-GB" sz="800"/>
                        <a:t>life (e.g The Representation of the People Act 1918 granted some women the right to vote, Women’s political participation increased)</a:t>
                      </a:r>
                      <a:endParaRPr sz="800"/>
                    </a:p>
                    <a:p>
                      <a:pPr indent="0" lvl="0" marL="0" marR="0" rtl="0" algn="l">
                        <a:lnSpc>
                          <a:spcPct val="100000"/>
                        </a:lnSpc>
                        <a:spcBef>
                          <a:spcPts val="0"/>
                        </a:spcBef>
                        <a:spcAft>
                          <a:spcPts val="0"/>
                        </a:spcAft>
                        <a:buClr>
                          <a:srgbClr val="000000"/>
                        </a:buClr>
                        <a:buSzPts val="1400"/>
                        <a:buFont typeface="Arial"/>
                        <a:buNone/>
                      </a:pPr>
                      <a:r>
                        <a:t/>
                      </a:r>
                      <a:endParaRPr b="1"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lnSpc>
                          <a:spcPct val="115000"/>
                        </a:lnSpc>
                        <a:spcBef>
                          <a:spcPts val="1400"/>
                        </a:spcBef>
                        <a:spcAft>
                          <a:spcPts val="0"/>
                        </a:spcAft>
                        <a:buClr>
                          <a:schemeClr val="dk1"/>
                        </a:buClr>
                        <a:buSzPts val="1100"/>
                        <a:buFont typeface="Arial"/>
                        <a:buNone/>
                      </a:pPr>
                      <a:r>
                        <a:rPr lang="en-GB" sz="900">
                          <a:latin typeface="Arial"/>
                          <a:ea typeface="Arial"/>
                          <a:cs typeface="Arial"/>
                          <a:sym typeface="Arial"/>
                        </a:rPr>
                        <a:t>•</a:t>
                      </a:r>
                      <a:r>
                        <a:rPr lang="en-GB" sz="900"/>
                        <a:t>Identify similarities and differences between social classes in Victorian to 20th century Britain                                                                </a:t>
                      </a:r>
                      <a:r>
                        <a:rPr lang="en-GB" sz="900">
                          <a:latin typeface="Arial"/>
                          <a:ea typeface="Arial"/>
                          <a:cs typeface="Arial"/>
                          <a:sym typeface="Arial"/>
                        </a:rPr>
                        <a:t>•</a:t>
                      </a:r>
                      <a:r>
                        <a:rPr lang="en-GB" sz="900"/>
                        <a:t>Explain how upper-class women like Florence Nightingale and Vera Brittain gained influence through education and status, while working-class women like Betty Heathfield supported protests and communities with fewer rights or recognition.</a:t>
                      </a:r>
                      <a:endParaRPr sz="900"/>
                    </a:p>
                    <a:p>
                      <a:pPr indent="0" lvl="0" marL="0" rtl="0" algn="l">
                        <a:spcBef>
                          <a:spcPts val="400"/>
                        </a:spcBef>
                        <a:spcAft>
                          <a:spcPts val="0"/>
                        </a:spcAft>
                        <a:buClr>
                          <a:schemeClr val="dk1"/>
                        </a:buClr>
                        <a:buFont typeface="Arial"/>
                        <a:buNone/>
                      </a:pPr>
                      <a:r>
                        <a:t/>
                      </a:r>
                      <a:endParaRPr sz="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9225">
                <a:tc gridSpan="3">
                  <a:txBody>
                    <a:bodyPr/>
                    <a:lstStyle/>
                    <a:p>
                      <a:pPr indent="0" lvl="0" marL="0" marR="0" rtl="0" algn="ctr">
                        <a:lnSpc>
                          <a:spcPct val="100000"/>
                        </a:lnSpc>
                        <a:spcBef>
                          <a:spcPts val="0"/>
                        </a:spcBef>
                        <a:spcAft>
                          <a:spcPts val="0"/>
                        </a:spcAft>
                        <a:buClr>
                          <a:schemeClr val="dk1"/>
                        </a:buClr>
                        <a:buSzPts val="1400"/>
                        <a:buFont typeface="Arial"/>
                        <a:buNone/>
                      </a:pPr>
                      <a:r>
                        <a:rPr b="1" lang="en-GB" sz="1200" u="none" cap="none" strike="noStrike">
                          <a:latin typeface="Century Gothic"/>
                          <a:ea typeface="Century Gothic"/>
                          <a:cs typeface="Century Gothic"/>
                          <a:sym typeface="Century Gothic"/>
                        </a:rPr>
                        <a:t>Substantive Knowledge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b="1" lang="en-GB" sz="1200">
                          <a:latin typeface="Century Gothic"/>
                          <a:ea typeface="Century Gothic"/>
                          <a:cs typeface="Century Gothic"/>
                          <a:sym typeface="Century Gothic"/>
                        </a:rPr>
                        <a:t>            </a:t>
                      </a:r>
                      <a:r>
                        <a:rPr b="1" lang="en-GB" sz="1200" u="none" cap="none" strike="noStrike">
                          <a:latin typeface="Century Gothic"/>
                          <a:ea typeface="Century Gothic"/>
                          <a:cs typeface="Century Gothic"/>
                          <a:sym typeface="Century Gothic"/>
                        </a:rPr>
                        <a:t>Historical Enquiry and Interpretation</a:t>
                      </a:r>
                      <a:endParaRPr sz="12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0"/>
                        </a:spcBef>
                        <a:spcAft>
                          <a:spcPts val="0"/>
                        </a:spcAft>
                        <a:buNone/>
                      </a:pPr>
                      <a:r>
                        <a:rPr lang="en-GB" sz="900">
                          <a:latin typeface="Arial"/>
                          <a:ea typeface="Arial"/>
                          <a:cs typeface="Arial"/>
                          <a:sym typeface="Arial"/>
                        </a:rPr>
                        <a:t>•</a:t>
                      </a:r>
                      <a:r>
                        <a:rPr lang="en-GB" sz="900">
                          <a:solidFill>
                            <a:srgbClr val="242424"/>
                          </a:solidFill>
                          <a:highlight>
                            <a:srgbClr val="FFFFFF"/>
                          </a:highlight>
                        </a:rPr>
                        <a:t>The suffragettes were women who fought for the right to vote in the early 20th century.</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solidFill>
                            <a:srgbClr val="242424"/>
                          </a:solidFill>
                          <a:highlight>
                            <a:srgbClr val="FFFFFF"/>
                          </a:highlight>
                        </a:rPr>
                        <a:t>Derby had its own group of suffragettes who held meetings and protests to support women’s voting rights.</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latin typeface="Arial"/>
                          <a:ea typeface="Arial"/>
                          <a:cs typeface="Arial"/>
                          <a:sym typeface="Arial"/>
                        </a:rPr>
                        <a:t>•</a:t>
                      </a:r>
                      <a:r>
                        <a:rPr lang="en-GB" sz="900">
                          <a:solidFill>
                            <a:srgbClr val="242424"/>
                          </a:solidFill>
                          <a:highlight>
                            <a:srgbClr val="FFFFFF"/>
                          </a:highlight>
                        </a:rPr>
                        <a:t>The efforts of suffragettes helped lead to the Representation of the People Act 1918, which gave some women the vote.</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latin typeface="Arial"/>
                          <a:ea typeface="Arial"/>
                          <a:cs typeface="Arial"/>
                          <a:sym typeface="Arial"/>
                        </a:rPr>
                        <a:t>•</a:t>
                      </a:r>
                      <a:r>
                        <a:rPr lang="en-GB" sz="900">
                          <a:solidFill>
                            <a:srgbClr val="242424"/>
                          </a:solidFill>
                          <a:highlight>
                            <a:srgbClr val="FFFFFF"/>
                          </a:highlight>
                        </a:rPr>
                        <a:t>Kedleston Hall is a grand historic house near Derby, once home to the Curzon family.</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latin typeface="Arial"/>
                          <a:ea typeface="Arial"/>
                          <a:cs typeface="Arial"/>
                          <a:sym typeface="Arial"/>
                        </a:rPr>
                        <a:t>•</a:t>
                      </a:r>
                      <a:r>
                        <a:rPr lang="en-GB" sz="900">
                          <a:solidFill>
                            <a:srgbClr val="242424"/>
                          </a:solidFill>
                          <a:highlight>
                            <a:srgbClr val="FFFFFF"/>
                          </a:highlight>
                        </a:rPr>
                        <a:t>The Hall has connections to women in history who influenced society, including Mary, Lady Curzon, who was involved in charitable work and social change </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t>•George Curzon opposed the campaign for women to get the vote that was led by the suffragettes and suffragists</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latin typeface="Arial"/>
                          <a:ea typeface="Arial"/>
                          <a:cs typeface="Arial"/>
                          <a:sym typeface="Arial"/>
                        </a:rPr>
                        <a:t>•</a:t>
                      </a:r>
                      <a:r>
                        <a:rPr lang="en-GB" sz="900">
                          <a:solidFill>
                            <a:srgbClr val="242424"/>
                          </a:solidFill>
                          <a:highlight>
                            <a:srgbClr val="FFFFFF"/>
                          </a:highlight>
                        </a:rPr>
                        <a:t>Florence Nightingale was a famous nurse who changed the way hospitals cared for patients during the Crimean War.</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latin typeface="Arial"/>
                          <a:ea typeface="Arial"/>
                          <a:cs typeface="Arial"/>
                          <a:sym typeface="Arial"/>
                        </a:rPr>
                        <a:t>•</a:t>
                      </a:r>
                      <a:r>
                        <a:rPr lang="en-GB" sz="900">
                          <a:solidFill>
                            <a:srgbClr val="242424"/>
                          </a:solidFill>
                          <a:highlight>
                            <a:srgbClr val="FFFFFF"/>
                          </a:highlight>
                        </a:rPr>
                        <a:t>Florence improved hygiene and sanitation in hospitals, saving many lives and her work helped to make nursing a respected profession for women.</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solidFill>
                            <a:srgbClr val="242424"/>
                          </a:solidFill>
                          <a:highlight>
                            <a:srgbClr val="FFFFFF"/>
                          </a:highlight>
                        </a:rPr>
                        <a:t> </a:t>
                      </a:r>
                      <a:r>
                        <a:rPr lang="en-GB" sz="900">
                          <a:latin typeface="Arial"/>
                          <a:ea typeface="Arial"/>
                          <a:cs typeface="Arial"/>
                          <a:sym typeface="Arial"/>
                        </a:rPr>
                        <a:t>•</a:t>
                      </a:r>
                      <a:r>
                        <a:rPr lang="en-GB" sz="900">
                          <a:solidFill>
                            <a:srgbClr val="242424"/>
                          </a:solidFill>
                          <a:highlight>
                            <a:srgbClr val="FFFFFF"/>
                          </a:highlight>
                        </a:rPr>
                        <a:t>Her legacy is remembered in Derby through hospitals, streets, and statues named in her honour.</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latin typeface="Arial"/>
                          <a:ea typeface="Arial"/>
                          <a:cs typeface="Arial"/>
                          <a:sym typeface="Arial"/>
                        </a:rPr>
                        <a:t>•</a:t>
                      </a:r>
                      <a:r>
                        <a:rPr lang="en-GB" sz="900">
                          <a:solidFill>
                            <a:srgbClr val="242424"/>
                          </a:solidFill>
                          <a:highlight>
                            <a:srgbClr val="FFFFFF"/>
                          </a:highlight>
                        </a:rPr>
                        <a:t>Vera Brittain was a writer and nurse who lived through World War I and wrote about her experiences and losses during the war.</a:t>
                      </a:r>
                      <a:endParaRPr sz="900">
                        <a:solidFill>
                          <a:srgbClr val="242424"/>
                        </a:solidFill>
                        <a:highlight>
                          <a:srgbClr val="FFFFFF"/>
                        </a:highlight>
                      </a:endParaRPr>
                    </a:p>
                    <a:p>
                      <a:pPr indent="0" lvl="0" marL="0" rtl="0" algn="l">
                        <a:lnSpc>
                          <a:spcPct val="115000"/>
                        </a:lnSpc>
                        <a:spcBef>
                          <a:spcPts val="0"/>
                        </a:spcBef>
                        <a:spcAft>
                          <a:spcPts val="0"/>
                        </a:spcAft>
                        <a:buNone/>
                      </a:pPr>
                      <a:r>
                        <a:rPr lang="en-GB" sz="900">
                          <a:latin typeface="Arial"/>
                          <a:ea typeface="Arial"/>
                          <a:cs typeface="Arial"/>
                          <a:sym typeface="Arial"/>
                        </a:rPr>
                        <a:t>•</a:t>
                      </a:r>
                      <a:r>
                        <a:rPr lang="en-GB" sz="900">
                          <a:solidFill>
                            <a:srgbClr val="242424"/>
                          </a:solidFill>
                          <a:highlight>
                            <a:srgbClr val="FFFFFF"/>
                          </a:highlight>
                        </a:rPr>
                        <a:t>She campaigned for peace and was an important voice for women’s rights and anti-war movements.</a:t>
                      </a:r>
                      <a:endParaRPr sz="900">
                        <a:solidFill>
                          <a:srgbClr val="242424"/>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solidFill>
                            <a:srgbClr val="242424"/>
                          </a:solidFill>
                          <a:highlight>
                            <a:schemeClr val="lt1"/>
                          </a:highlight>
                        </a:rPr>
                        <a:t>Betty Heathfield was a woman from Derbyshire who was involved in the miners’ strike of 1984-85.</a:t>
                      </a:r>
                      <a:endParaRPr sz="900">
                        <a:solidFill>
                          <a:srgbClr val="242424"/>
                        </a:solidFill>
                        <a:highlight>
                          <a:schemeClr val="lt1"/>
                        </a:highlight>
                      </a:endParaRPr>
                    </a:p>
                    <a:p>
                      <a:pPr indent="0" lvl="0" marL="0" rtl="0" algn="l">
                        <a:lnSpc>
                          <a:spcPct val="115000"/>
                        </a:lnSpc>
                        <a:spcBef>
                          <a:spcPts val="0"/>
                        </a:spcBef>
                        <a:spcAft>
                          <a:spcPts val="0"/>
                        </a:spcAft>
                        <a:buNone/>
                      </a:pPr>
                      <a:r>
                        <a:rPr lang="en-GB" sz="900">
                          <a:latin typeface="Arial"/>
                          <a:ea typeface="Arial"/>
                          <a:cs typeface="Arial"/>
                          <a:sym typeface="Arial"/>
                        </a:rPr>
                        <a:t>•</a:t>
                      </a:r>
                      <a:r>
                        <a:rPr lang="en-GB" sz="900">
                          <a:solidFill>
                            <a:srgbClr val="242424"/>
                          </a:solidFill>
                          <a:highlight>
                            <a:schemeClr val="lt1"/>
                          </a:highlight>
                        </a:rPr>
                        <a:t>She helped support the families of striking miners by organizing food and supplies.</a:t>
                      </a:r>
                      <a:endParaRPr sz="900">
                        <a:solidFill>
                          <a:srgbClr val="242424"/>
                        </a:solidFill>
                        <a:highlight>
                          <a:schemeClr val="lt1"/>
                        </a:highlight>
                      </a:endParaRPr>
                    </a:p>
                    <a:p>
                      <a:pPr indent="0" lvl="0" marL="0" rtl="0" algn="l">
                        <a:lnSpc>
                          <a:spcPct val="115000"/>
                        </a:lnSpc>
                        <a:spcBef>
                          <a:spcPts val="0"/>
                        </a:spcBef>
                        <a:spcAft>
                          <a:spcPts val="0"/>
                        </a:spcAft>
                        <a:buClr>
                          <a:schemeClr val="dk1"/>
                        </a:buClr>
                        <a:buSzPts val="1100"/>
                        <a:buFont typeface="Arial"/>
                        <a:buNone/>
                      </a:pPr>
                      <a:r>
                        <a:t/>
                      </a:r>
                      <a:endParaRPr sz="700">
                        <a:solidFill>
                          <a:srgbClr val="242424"/>
                        </a:solidFill>
                        <a:highlight>
                          <a:schemeClr val="lt1"/>
                        </a:highlight>
                      </a:endParaRPr>
                    </a:p>
                    <a:p>
                      <a:pPr indent="0" lvl="0" marL="0" rtl="0" algn="l">
                        <a:lnSpc>
                          <a:spcPct val="115000"/>
                        </a:lnSpc>
                        <a:spcBef>
                          <a:spcPts val="0"/>
                        </a:spcBef>
                        <a:spcAft>
                          <a:spcPts val="0"/>
                        </a:spcAft>
                        <a:buNone/>
                      </a:pPr>
                      <a:r>
                        <a:t/>
                      </a:r>
                      <a:endParaRPr sz="900">
                        <a:solidFill>
                          <a:srgbClr val="242424"/>
                        </a:solidFill>
                        <a:highlight>
                          <a:srgbClr val="FFFFFF"/>
                        </a:highlight>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rtl="0" algn="l">
                        <a:lnSpc>
                          <a:spcPct val="115000"/>
                        </a:lnSpc>
                        <a:spcBef>
                          <a:spcPts val="1400"/>
                        </a:spcBef>
                        <a:spcAft>
                          <a:spcPts val="0"/>
                        </a:spcAft>
                        <a:buClr>
                          <a:schemeClr val="dk1"/>
                        </a:buClr>
                        <a:buSzPts val="1100"/>
                        <a:buFont typeface="Arial"/>
                        <a:buNone/>
                      </a:pPr>
                      <a:r>
                        <a:rPr lang="en-GB" sz="900">
                          <a:latin typeface="Arial"/>
                          <a:ea typeface="Arial"/>
                          <a:cs typeface="Arial"/>
                          <a:sym typeface="Arial"/>
                        </a:rPr>
                        <a:t>•</a:t>
                      </a:r>
                      <a:r>
                        <a:rPr lang="en-GB" sz="900"/>
                        <a:t>Analyse and evaluate sources (suffragette posters, Florence Nightingale’s letters,  Vera Brittain’s writing) </a:t>
                      </a:r>
                      <a:r>
                        <a:rPr lang="en-GB" sz="900"/>
                        <a:t>to investigate the past                                                                                                                                                                             </a:t>
                      </a:r>
                      <a:r>
                        <a:rPr lang="en-GB" sz="900">
                          <a:latin typeface="Arial"/>
                          <a:ea typeface="Arial"/>
                          <a:cs typeface="Arial"/>
                          <a:sym typeface="Arial"/>
                        </a:rPr>
                        <a:t>•</a:t>
                      </a:r>
                      <a:r>
                        <a:rPr lang="en-GB" sz="900"/>
                        <a:t>Understand that sources can give evidence about the past, but may show bias or different viewpoints depending on who created them and why.                                                                                  </a:t>
                      </a:r>
                      <a:r>
                        <a:rPr lang="en-GB" sz="900">
                          <a:latin typeface="Arial"/>
                          <a:ea typeface="Arial"/>
                          <a:cs typeface="Arial"/>
                          <a:sym typeface="Arial"/>
                        </a:rPr>
                        <a:t>•</a:t>
                      </a:r>
                      <a:r>
                        <a:rPr lang="en-GB" sz="900"/>
                        <a:t>Ask questions and explore different versions of historical events                              </a:t>
                      </a:r>
                      <a:r>
                        <a:rPr lang="en-GB" sz="900">
                          <a:latin typeface="Arial"/>
                          <a:ea typeface="Arial"/>
                          <a:cs typeface="Arial"/>
                          <a:sym typeface="Arial"/>
                        </a:rPr>
                        <a:t>•</a:t>
                      </a:r>
                      <a:r>
                        <a:rPr lang="en-GB" sz="900"/>
                        <a:t>Explain how accounts of the suffragette movement or the miners’ strike can vary—some praised them, others criticised—because people presented events to persuade others or reflect their own beliefs.</a:t>
                      </a:r>
                      <a:endParaRPr sz="900"/>
                    </a:p>
                    <a:p>
                      <a:pPr indent="0" lvl="0" marL="0" rtl="0" algn="l">
                        <a:spcBef>
                          <a:spcPts val="400"/>
                        </a:spcBef>
                        <a:spcAft>
                          <a:spcPts val="0"/>
                        </a:spcAft>
                        <a:buClr>
                          <a:schemeClr val="dk1"/>
                        </a:buClr>
                        <a:buFont typeface="Arial"/>
                        <a:buNone/>
                      </a:pPr>
                      <a:r>
                        <a:t/>
                      </a:r>
                      <a:endParaRPr sz="1000"/>
                    </a:p>
                    <a:p>
                      <a:pPr indent="0" lvl="0" marL="0" rtl="0" algn="l">
                        <a:spcBef>
                          <a:spcPts val="0"/>
                        </a:spcBef>
                        <a:spcAft>
                          <a:spcPts val="0"/>
                        </a:spcAft>
                        <a:buClr>
                          <a:schemeClr val="dk1"/>
                        </a:buClr>
                        <a:buFont typeface="Arial"/>
                        <a:buNone/>
                      </a:pPr>
                      <a:r>
                        <a:t/>
                      </a:r>
                      <a:endParaRPr sz="10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185" name="Google Shape;185;p24"/>
          <p:cNvPicPr preferRelativeResize="0"/>
          <p:nvPr/>
        </p:nvPicPr>
        <p:blipFill>
          <a:blip r:embed="rId3">
            <a:alphaModFix/>
          </a:blip>
          <a:stretch>
            <a:fillRect/>
          </a:stretch>
        </p:blipFill>
        <p:spPr>
          <a:xfrm>
            <a:off x="178175" y="798550"/>
            <a:ext cx="345575" cy="345575"/>
          </a:xfrm>
          <a:prstGeom prst="rect">
            <a:avLst/>
          </a:prstGeom>
          <a:noFill/>
          <a:ln>
            <a:noFill/>
          </a:ln>
        </p:spPr>
      </p:pic>
      <p:pic>
        <p:nvPicPr>
          <p:cNvPr id="186" name="Google Shape;186;p24"/>
          <p:cNvPicPr preferRelativeResize="0"/>
          <p:nvPr/>
        </p:nvPicPr>
        <p:blipFill>
          <a:blip r:embed="rId4">
            <a:alphaModFix/>
          </a:blip>
          <a:stretch>
            <a:fillRect/>
          </a:stretch>
        </p:blipFill>
        <p:spPr>
          <a:xfrm>
            <a:off x="3405975" y="798550"/>
            <a:ext cx="345575" cy="345575"/>
          </a:xfrm>
          <a:prstGeom prst="rect">
            <a:avLst/>
          </a:prstGeom>
          <a:noFill/>
          <a:ln>
            <a:noFill/>
          </a:ln>
        </p:spPr>
      </p:pic>
      <p:pic>
        <p:nvPicPr>
          <p:cNvPr id="187" name="Google Shape;187;p24"/>
          <p:cNvPicPr preferRelativeResize="0"/>
          <p:nvPr/>
        </p:nvPicPr>
        <p:blipFill>
          <a:blip r:embed="rId5">
            <a:alphaModFix/>
          </a:blip>
          <a:stretch>
            <a:fillRect/>
          </a:stretch>
        </p:blipFill>
        <p:spPr>
          <a:xfrm>
            <a:off x="6633775" y="798548"/>
            <a:ext cx="345575" cy="345575"/>
          </a:xfrm>
          <a:prstGeom prst="rect">
            <a:avLst/>
          </a:prstGeom>
          <a:noFill/>
          <a:ln>
            <a:noFill/>
          </a:ln>
        </p:spPr>
      </p:pic>
      <p:pic>
        <p:nvPicPr>
          <p:cNvPr id="188" name="Google Shape;188;p24"/>
          <p:cNvPicPr preferRelativeResize="0"/>
          <p:nvPr/>
        </p:nvPicPr>
        <p:blipFill rotWithShape="1">
          <a:blip r:embed="rId6">
            <a:alphaModFix/>
          </a:blip>
          <a:srcRect b="0" l="0" r="0" t="0"/>
          <a:stretch/>
        </p:blipFill>
        <p:spPr>
          <a:xfrm>
            <a:off x="5836510" y="2870703"/>
            <a:ext cx="300476" cy="28710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25"/>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194" name="Google Shape;194;p25"/>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a:t>
                      </a:r>
                      <a:r>
                        <a:rPr lang="en-GB" sz="1200">
                          <a:solidFill>
                            <a:schemeClr val="dk1"/>
                          </a:solidFill>
                          <a:latin typeface="Century Gothic"/>
                          <a:ea typeface="Century Gothic"/>
                          <a:cs typeface="Century Gothic"/>
                          <a:sym typeface="Century Gothic"/>
                        </a:rPr>
                        <a:t>5</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 </a:t>
                      </a:r>
                      <a:r>
                        <a:rPr lang="en-GB" sz="1050">
                          <a:solidFill>
                            <a:schemeClr val="dk1"/>
                          </a:solidFill>
                          <a:latin typeface="Century Gothic"/>
                          <a:ea typeface="Century Gothic"/>
                          <a:cs typeface="Century Gothic"/>
                          <a:sym typeface="Century Gothic"/>
                        </a:rPr>
                        <a:t>Anglo-Saxons and Vikings </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a:t>
                      </a:r>
                      <a:r>
                        <a:rPr lang="en-GB" sz="1200">
                          <a:solidFill>
                            <a:schemeClr val="dk1"/>
                          </a:solidFill>
                          <a:latin typeface="Century Gothic"/>
                          <a:ea typeface="Century Gothic"/>
                          <a:cs typeface="Century Gothic"/>
                          <a:sym typeface="Century Gothic"/>
                        </a:rPr>
                        <a:t>Conflict</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368800">
                <a:tc gridSpan="2">
                  <a:txBody>
                    <a:bodyPr/>
                    <a:lstStyle/>
                    <a:p>
                      <a:pPr indent="-114300" lvl="0" marL="114300" rtl="0" algn="l">
                        <a:lnSpc>
                          <a:spcPct val="102000"/>
                        </a:lnSpc>
                        <a:spcBef>
                          <a:spcPts val="0"/>
                        </a:spcBef>
                        <a:spcAft>
                          <a:spcPts val="0"/>
                        </a:spcAft>
                        <a:buClr>
                          <a:schemeClr val="dk1"/>
                        </a:buClr>
                        <a:buSzPts val="1100"/>
                        <a:buFont typeface="Arial"/>
                        <a:buNone/>
                      </a:pPr>
                      <a:r>
                        <a:rPr lang="en-GB" sz="800"/>
                        <a:t>•  Make connections between time periods within</a:t>
                      </a:r>
                      <a:endParaRPr sz="800"/>
                    </a:p>
                    <a:p>
                      <a:pPr indent="-114300" lvl="0" marL="114300" rtl="0" algn="l">
                        <a:lnSpc>
                          <a:spcPct val="102000"/>
                        </a:lnSpc>
                        <a:spcBef>
                          <a:spcPts val="100"/>
                        </a:spcBef>
                        <a:spcAft>
                          <a:spcPts val="0"/>
                        </a:spcAft>
                        <a:buClr>
                          <a:schemeClr val="dk1"/>
                        </a:buClr>
                        <a:buSzPts val="1100"/>
                        <a:buFont typeface="Arial"/>
                        <a:buNone/>
                      </a:pPr>
                      <a:r>
                        <a:rPr lang="en-GB" sz="800"/>
                        <a:t>British history and the wider world, using decades</a:t>
                      </a:r>
                      <a:endParaRPr sz="800"/>
                    </a:p>
                    <a:p>
                      <a:pPr indent="-114300" lvl="0" marL="114300" rtl="0" algn="l">
                        <a:lnSpc>
                          <a:spcPct val="102000"/>
                        </a:lnSpc>
                        <a:spcBef>
                          <a:spcPts val="100"/>
                        </a:spcBef>
                        <a:spcAft>
                          <a:spcPts val="0"/>
                        </a:spcAft>
                        <a:buClr>
                          <a:schemeClr val="dk1"/>
                        </a:buClr>
                        <a:buSzPts val="1100"/>
                        <a:buFont typeface="Arial"/>
                        <a:buNone/>
                      </a:pPr>
                      <a:r>
                        <a:rPr lang="en-GB" sz="800"/>
                        <a:t>and centuries to describe when they occurred making connections with the Roman withdrawal (410 AD) and the Norman conquest (1066 AD),</a:t>
                      </a:r>
                      <a:endParaRPr sz="800"/>
                    </a:p>
                    <a:p>
                      <a:pPr indent="-114300" lvl="0" marL="114300" rtl="0" algn="l">
                        <a:lnSpc>
                          <a:spcPct val="102000"/>
                        </a:lnSpc>
                        <a:spcBef>
                          <a:spcPts val="100"/>
                        </a:spcBef>
                        <a:spcAft>
                          <a:spcPts val="0"/>
                        </a:spcAft>
                        <a:buClr>
                          <a:schemeClr val="dk1"/>
                        </a:buClr>
                        <a:buSzPts val="1100"/>
                        <a:buFont typeface="Arial"/>
                        <a:buNone/>
                      </a:pPr>
                      <a:r>
                        <a:rPr lang="en-GB" sz="800"/>
                        <a:t>• Explain how significant events, such as the end of the Roman rule, and dates have impacted on a period of time- </a:t>
                      </a:r>
                      <a:endParaRPr sz="800"/>
                    </a:p>
                    <a:p>
                      <a:pPr indent="0" lvl="0" marL="0" rtl="0" algn="l">
                        <a:lnSpc>
                          <a:spcPct val="102000"/>
                        </a:lnSpc>
                        <a:spcBef>
                          <a:spcPts val="100"/>
                        </a:spcBef>
                        <a:spcAft>
                          <a:spcPts val="0"/>
                        </a:spcAft>
                        <a:buNone/>
                      </a:pPr>
                      <a:r>
                        <a:rPr lang="en-GB" sz="800"/>
                        <a:t>• Research and explain the origins of a concept and its development through time e.g. </a:t>
                      </a:r>
                      <a:endParaRPr sz="1000">
                        <a:latin typeface="Century Gothic"/>
                        <a:ea typeface="Century Gothic"/>
                        <a:cs typeface="Century Gothic"/>
                        <a:sym typeface="Century Gothic"/>
                      </a:endParaRPr>
                    </a:p>
                    <a:p>
                      <a:pPr indent="-222250" lvl="0" marL="285750" marR="0" rtl="0" algn="l">
                        <a:lnSpc>
                          <a:spcPct val="100000"/>
                        </a:lnSpc>
                        <a:spcBef>
                          <a:spcPts val="100"/>
                        </a:spcBef>
                        <a:spcAft>
                          <a:spcPts val="0"/>
                        </a:spcAft>
                        <a:buClr>
                          <a:srgbClr val="000000"/>
                        </a:buClr>
                        <a:buSzPts val="1000"/>
                        <a:buFont typeface="Arial"/>
                        <a:buNone/>
                      </a:pPr>
                      <a:r>
                        <a:t/>
                      </a:r>
                      <a:endParaRPr b="1" sz="10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Font typeface="Arial"/>
                        <a:buNone/>
                      </a:pPr>
                      <a:r>
                        <a:rPr lang="en-GB" sz="800"/>
                        <a:t> • Research and evaluate what life was like and the key features of a given time period such as housing, clothing, food, religion, and social roles.</a:t>
                      </a:r>
                      <a:endParaRPr sz="800"/>
                    </a:p>
                    <a:p>
                      <a:pPr indent="0" lvl="0" marL="0" rtl="0" algn="l">
                        <a:spcBef>
                          <a:spcPts val="0"/>
                        </a:spcBef>
                        <a:spcAft>
                          <a:spcPts val="0"/>
                        </a:spcAft>
                        <a:buClr>
                          <a:schemeClr val="dk1"/>
                        </a:buClr>
                        <a:buFont typeface="Arial"/>
                        <a:buNone/>
                      </a:pPr>
                      <a:r>
                        <a:rPr lang="en-GB" sz="800"/>
                        <a:t>• Give own reasons why changes may have occurred, backed up by evidence (e.g. fall of the Romans, why raids happened and their impact on religion, power, and daily life) </a:t>
                      </a:r>
                      <a:endParaRPr b="1"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Font typeface="Arial"/>
                        <a:buNone/>
                      </a:pPr>
                      <a:r>
                        <a:rPr lang="en-GB" sz="800"/>
                        <a:t> • Identify similarities and differences between social classes and the causes behind them, within and between time periods (e.g. differences in how people lived, linking to power, religion, wealth, gender, and invasions and  Compare Anglo-Saxon and Viking social structures with that of Roman Britain)</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9225">
                <a:tc gridSpan="3">
                  <a:txBody>
                    <a:bodyPr/>
                    <a:lstStyle/>
                    <a:p>
                      <a:pPr indent="0" lvl="0" marL="0" marR="0" rtl="0" algn="ctr">
                        <a:lnSpc>
                          <a:spcPct val="100000"/>
                        </a:lnSpc>
                        <a:spcBef>
                          <a:spcPts val="0"/>
                        </a:spcBef>
                        <a:spcAft>
                          <a:spcPts val="0"/>
                        </a:spcAft>
                        <a:buClr>
                          <a:schemeClr val="dk1"/>
                        </a:buClr>
                        <a:buSzPts val="1400"/>
                        <a:buFont typeface="Arial"/>
                        <a:buNone/>
                      </a:pPr>
                      <a:r>
                        <a:rPr b="1" lang="en-GB" sz="1200" u="none" cap="none" strike="noStrike">
                          <a:latin typeface="Century Gothic"/>
                          <a:ea typeface="Century Gothic"/>
                          <a:cs typeface="Century Gothic"/>
                          <a:sym typeface="Century Gothic"/>
                        </a:rPr>
                        <a:t>Substantive Knowledge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b="1" lang="en-GB" sz="1200">
                          <a:latin typeface="Century Gothic"/>
                          <a:ea typeface="Century Gothic"/>
                          <a:cs typeface="Century Gothic"/>
                          <a:sym typeface="Century Gothic"/>
                        </a:rPr>
                        <a:t>            </a:t>
                      </a:r>
                      <a:r>
                        <a:rPr b="1" lang="en-GB" sz="1200" u="none" cap="none" strike="noStrike">
                          <a:latin typeface="Century Gothic"/>
                          <a:ea typeface="Century Gothic"/>
                          <a:cs typeface="Century Gothic"/>
                          <a:sym typeface="Century Gothic"/>
                        </a:rPr>
                        <a:t>Historical Enquiry and Interpretation</a:t>
                      </a:r>
                      <a:endParaRPr sz="12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The Romans left Britain between AD 400 and 410 as they needed to focus on issues on the continent</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The Romans leaving left a power vacuum in Britain</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Jutes, Angles and Saxons came and conquered Britain from Denmark and Germany</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The Scots invaded and conquered Scotland from Ireland</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During the Anglo-Saxon rule, England was divided into 7 kingdoms</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England converted to Christianity under Anglo-Saxon rule</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The Vikings raided Lindisfarne in 793</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Lindisfarne is in the north-east of England and is a holy island where monks lived</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The Vikings came from Scandinavia (modern-day Denmark, Sweden and Norway)</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Danelaw split England in two - one half under Anglo-Saxon rule and the other half under Viking rule</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Alfred the Great managed to fight back against the Vikings, leading to Danelaw</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The Vikings were pushed back, before returning and gaining control of England</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Cnut the Great ruled from 1016 to 1035 over England and parts of Scandinavia</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In 1066, three men thought they should be King</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Harold Godwinson defeated Harald Hardrada in the Battle of the Stamford Bridge ending Viking interest in England</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rPr lang="en-GB" sz="1000">
                          <a:latin typeface="Arial"/>
                          <a:ea typeface="Arial"/>
                          <a:cs typeface="Arial"/>
                          <a:sym typeface="Arial"/>
                        </a:rPr>
                        <a:t>•</a:t>
                      </a:r>
                      <a:r>
                        <a:rPr lang="en-GB" sz="1000">
                          <a:latin typeface="Century Gothic"/>
                          <a:ea typeface="Century Gothic"/>
                          <a:cs typeface="Century Gothic"/>
                          <a:sym typeface="Century Gothic"/>
                        </a:rPr>
                        <a:t>William the Conqueror defeated Harold Godwinson in the Battle of Hastings - Norman rule of England began</a:t>
                      </a:r>
                      <a:endParaRPr sz="1000">
                        <a:latin typeface="Century Gothic"/>
                        <a:ea typeface="Century Gothic"/>
                        <a:cs typeface="Century Gothic"/>
                        <a:sym typeface="Century Gothic"/>
                      </a:endParaRPr>
                    </a:p>
                    <a:p>
                      <a:pPr indent="0" lvl="0" marL="0" rtl="0" algn="l">
                        <a:lnSpc>
                          <a:spcPct val="115000"/>
                        </a:lnSpc>
                        <a:spcBef>
                          <a:spcPts val="0"/>
                        </a:spcBef>
                        <a:spcAft>
                          <a:spcPts val="0"/>
                        </a:spcAft>
                        <a:buNone/>
                      </a:pPr>
                      <a:r>
                        <a:t/>
                      </a:r>
                      <a:endParaRPr sz="1200">
                        <a:latin typeface="Arial"/>
                        <a:ea typeface="Arial"/>
                        <a:cs typeface="Arial"/>
                        <a:sym typeface="Aria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l">
                        <a:lnSpc>
                          <a:spcPct val="115000"/>
                        </a:lnSpc>
                        <a:spcBef>
                          <a:spcPts val="0"/>
                        </a:spcBef>
                        <a:spcAft>
                          <a:spcPts val="0"/>
                        </a:spcAft>
                        <a:buNone/>
                      </a:pPr>
                      <a:r>
                        <a:rPr lang="en-GB" sz="900"/>
                        <a:t>•</a:t>
                      </a:r>
                      <a:r>
                        <a:rPr lang="en-GB" sz="900"/>
                        <a:t>Compare and contrast </a:t>
                      </a:r>
                      <a:r>
                        <a:rPr b="1" lang="en-GB" sz="900"/>
                        <a:t>primary sources</a:t>
                      </a:r>
                      <a:r>
                        <a:rPr lang="en-GB" sz="900"/>
                        <a:t> (e.g. Anglo-Saxon Chronicle, Viking sagas, archaeological evidence like burial sites or hoards) to gather evidence and secondary sources (e.g. museum websites, historical reconstructions, historian interpretations) to collect evidence about the past </a:t>
                      </a:r>
                      <a:endParaRPr sz="900"/>
                    </a:p>
                    <a:p>
                      <a:pPr indent="0" lvl="0" marL="0" rtl="0" algn="l">
                        <a:spcBef>
                          <a:spcPts val="0"/>
                        </a:spcBef>
                        <a:spcAft>
                          <a:spcPts val="0"/>
                        </a:spcAft>
                        <a:buClr>
                          <a:schemeClr val="dk1"/>
                        </a:buClr>
                        <a:buFont typeface="Arial"/>
                        <a:buNone/>
                      </a:pPr>
                      <a:r>
                        <a:rPr lang="en-GB" sz="900"/>
                        <a:t>• Choose reliable sources of evidence to answer questions (e.g. what did Vikings look like?)</a:t>
                      </a:r>
                      <a:r>
                        <a:rPr lang="en-GB" sz="900">
                          <a:solidFill>
                            <a:srgbClr val="FF0000"/>
                          </a:solidFill>
                        </a:rPr>
                        <a:t> </a:t>
                      </a:r>
                      <a:r>
                        <a:rPr lang="en-GB" sz="900"/>
                        <a:t>realising that there is often not a single answer to historical questions</a:t>
                      </a:r>
                      <a:endParaRPr sz="900"/>
                    </a:p>
                    <a:p>
                      <a:pPr indent="0" lvl="0" marL="0" rtl="0" algn="l">
                        <a:spcBef>
                          <a:spcPts val="0"/>
                        </a:spcBef>
                        <a:spcAft>
                          <a:spcPts val="0"/>
                        </a:spcAft>
                        <a:buClr>
                          <a:schemeClr val="dk1"/>
                        </a:buClr>
                        <a:buFont typeface="Arial"/>
                        <a:buNone/>
                      </a:pPr>
                      <a:r>
                        <a:rPr lang="en-GB" sz="900"/>
                        <a:t>• Investigate own lines of enquiry by posing questions and use primary and secondary sources</a:t>
                      </a:r>
                      <a:endParaRPr sz="900"/>
                    </a:p>
                    <a:p>
                      <a:pPr indent="0" lvl="0" marL="0" rtl="0" algn="l">
                        <a:spcBef>
                          <a:spcPts val="0"/>
                        </a:spcBef>
                        <a:spcAft>
                          <a:spcPts val="0"/>
                        </a:spcAft>
                        <a:buClr>
                          <a:schemeClr val="dk1"/>
                        </a:buClr>
                        <a:buFont typeface="Arial"/>
                        <a:buNone/>
                      </a:pPr>
                      <a:r>
                        <a:rPr lang="en-GB" sz="900"/>
                        <a:t>when answering</a:t>
                      </a:r>
                      <a:endParaRPr sz="900"/>
                    </a:p>
                    <a:p>
                      <a:pPr indent="0" lvl="0" marL="0" rtl="0" algn="l">
                        <a:spcBef>
                          <a:spcPts val="0"/>
                        </a:spcBef>
                        <a:spcAft>
                          <a:spcPts val="0"/>
                        </a:spcAft>
                        <a:buClr>
                          <a:schemeClr val="dk1"/>
                        </a:buClr>
                        <a:buFont typeface="Arial"/>
                        <a:buNone/>
                      </a:pPr>
                      <a:r>
                        <a:rPr lang="en-GB" sz="900"/>
                        <a:t>• Know that people in the past could also have a point of view and that this can affect interpretation, such as Christian monks’ accounts of Viking raids.</a:t>
                      </a:r>
                      <a:endParaRPr sz="900"/>
                    </a:p>
                    <a:p>
                      <a:pPr indent="0" lvl="0" marL="0" rtl="0" algn="l">
                        <a:spcBef>
                          <a:spcPts val="0"/>
                        </a:spcBef>
                        <a:spcAft>
                          <a:spcPts val="0"/>
                        </a:spcAft>
                        <a:buClr>
                          <a:schemeClr val="dk1"/>
                        </a:buClr>
                        <a:buFont typeface="Arial"/>
                        <a:buNone/>
                      </a:pPr>
                      <a:r>
                        <a:rPr lang="en-GB" sz="900"/>
                        <a:t>• Identify how history can impact on the decisions that are made i.e. government, wars, monarchy, crime and punishment e.g.  trial by ordeal, weregild, kingship influenced modern British legal and political systems.</a:t>
                      </a:r>
                      <a:endParaRPr sz="9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195" name="Google Shape;195;p25"/>
          <p:cNvPicPr preferRelativeResize="0"/>
          <p:nvPr/>
        </p:nvPicPr>
        <p:blipFill>
          <a:blip r:embed="rId3">
            <a:alphaModFix/>
          </a:blip>
          <a:stretch>
            <a:fillRect/>
          </a:stretch>
        </p:blipFill>
        <p:spPr>
          <a:xfrm>
            <a:off x="178175" y="798550"/>
            <a:ext cx="345575" cy="345575"/>
          </a:xfrm>
          <a:prstGeom prst="rect">
            <a:avLst/>
          </a:prstGeom>
          <a:noFill/>
          <a:ln>
            <a:noFill/>
          </a:ln>
        </p:spPr>
      </p:pic>
      <p:pic>
        <p:nvPicPr>
          <p:cNvPr id="196" name="Google Shape;196;p25"/>
          <p:cNvPicPr preferRelativeResize="0"/>
          <p:nvPr/>
        </p:nvPicPr>
        <p:blipFill>
          <a:blip r:embed="rId4">
            <a:alphaModFix/>
          </a:blip>
          <a:stretch>
            <a:fillRect/>
          </a:stretch>
        </p:blipFill>
        <p:spPr>
          <a:xfrm>
            <a:off x="3405975" y="798550"/>
            <a:ext cx="345575" cy="345575"/>
          </a:xfrm>
          <a:prstGeom prst="rect">
            <a:avLst/>
          </a:prstGeom>
          <a:noFill/>
          <a:ln>
            <a:noFill/>
          </a:ln>
        </p:spPr>
      </p:pic>
      <p:pic>
        <p:nvPicPr>
          <p:cNvPr id="197" name="Google Shape;197;p25"/>
          <p:cNvPicPr preferRelativeResize="0"/>
          <p:nvPr/>
        </p:nvPicPr>
        <p:blipFill>
          <a:blip r:embed="rId5">
            <a:alphaModFix/>
          </a:blip>
          <a:stretch>
            <a:fillRect/>
          </a:stretch>
        </p:blipFill>
        <p:spPr>
          <a:xfrm>
            <a:off x="6633775" y="798548"/>
            <a:ext cx="345575" cy="345575"/>
          </a:xfrm>
          <a:prstGeom prst="rect">
            <a:avLst/>
          </a:prstGeom>
          <a:noFill/>
          <a:ln>
            <a:noFill/>
          </a:ln>
        </p:spPr>
      </p:pic>
      <p:pic>
        <p:nvPicPr>
          <p:cNvPr id="198" name="Google Shape;198;p25"/>
          <p:cNvPicPr preferRelativeResize="0"/>
          <p:nvPr/>
        </p:nvPicPr>
        <p:blipFill rotWithShape="1">
          <a:blip r:embed="rId6">
            <a:alphaModFix/>
          </a:blip>
          <a:srcRect b="0" l="0" r="0" t="0"/>
          <a:stretch/>
        </p:blipFill>
        <p:spPr>
          <a:xfrm>
            <a:off x="5861910" y="2450778"/>
            <a:ext cx="300476" cy="28710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6"/>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204" name="Google Shape;204;p26"/>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a:t>
                      </a:r>
                      <a:r>
                        <a:rPr lang="en-GB" sz="1200">
                          <a:solidFill>
                            <a:schemeClr val="dk1"/>
                          </a:solidFill>
                          <a:latin typeface="Century Gothic"/>
                          <a:ea typeface="Century Gothic"/>
                          <a:cs typeface="Century Gothic"/>
                          <a:sym typeface="Century Gothic"/>
                        </a:rPr>
                        <a:t>5</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 </a:t>
                      </a:r>
                      <a:r>
                        <a:rPr lang="en-GB" sz="1050">
                          <a:solidFill>
                            <a:schemeClr val="dk1"/>
                          </a:solidFill>
                          <a:latin typeface="Century Gothic"/>
                          <a:ea typeface="Century Gothic"/>
                          <a:cs typeface="Century Gothic"/>
                          <a:sym typeface="Century Gothic"/>
                        </a:rPr>
                        <a:t>Ancient Greece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Leadership &amp; </a:t>
                      </a:r>
                      <a:r>
                        <a:rPr lang="en-GB" sz="1200">
                          <a:solidFill>
                            <a:schemeClr val="dk1"/>
                          </a:solidFill>
                          <a:latin typeface="Century Gothic"/>
                          <a:ea typeface="Century Gothic"/>
                          <a:cs typeface="Century Gothic"/>
                          <a:sym typeface="Century Gothic"/>
                        </a:rPr>
                        <a:t>Culture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1971875">
                <a:tc gridSpan="2">
                  <a:txBody>
                    <a:bodyPr/>
                    <a:lstStyle/>
                    <a:p>
                      <a:pPr indent="0" lvl="0" marL="0" rtl="0" algn="l">
                        <a:spcBef>
                          <a:spcPts val="0"/>
                        </a:spcBef>
                        <a:spcAft>
                          <a:spcPts val="0"/>
                        </a:spcAft>
                        <a:buNone/>
                      </a:pPr>
                      <a:r>
                        <a:rPr lang="en-GB" sz="900">
                          <a:latin typeface="Arial"/>
                          <a:ea typeface="Arial"/>
                          <a:cs typeface="Arial"/>
                          <a:sym typeface="Arial"/>
                        </a:rPr>
                        <a:t>•</a:t>
                      </a:r>
                      <a:r>
                        <a:rPr lang="en-GB" sz="800">
                          <a:latin typeface="Century Gothic"/>
                          <a:ea typeface="Century Gothic"/>
                          <a:cs typeface="Century Gothic"/>
                          <a:sym typeface="Century Gothic"/>
                        </a:rPr>
                        <a:t>Understand that Ancient Greece existed before the Roman Empire and overlaps with other civilisations such as Ancient Egypt and early Britain; use BC and AD to place key events like the founding of the Olympics (776 BC) and Alexander the Great’s conquests (c. 336–323 BC) on a timeline.</a:t>
                      </a:r>
                      <a:br>
                        <a:rPr lang="en-GB" sz="800">
                          <a:latin typeface="Century Gothic"/>
                          <a:ea typeface="Century Gothic"/>
                          <a:cs typeface="Century Gothic"/>
                          <a:sym typeface="Century Gothic"/>
                        </a:rPr>
                      </a:br>
                      <a:r>
                        <a:rPr lang="en-GB" sz="900">
                          <a:latin typeface="Arial"/>
                          <a:ea typeface="Arial"/>
                          <a:cs typeface="Arial"/>
                          <a:sym typeface="Arial"/>
                        </a:rPr>
                        <a:t>•</a:t>
                      </a:r>
                      <a:r>
                        <a:rPr lang="en-GB" sz="800">
                          <a:latin typeface="Century Gothic"/>
                          <a:ea typeface="Century Gothic"/>
                          <a:cs typeface="Century Gothic"/>
                          <a:sym typeface="Century Gothic"/>
                        </a:rPr>
                        <a:t>Describe and order key events in Ancient Greek history (e.g. rise of city-states, the creation of democracy, Alexander the Great’s empire), and compare these to significant developments in other parts of the world (e.g. Iron Age Britain or the rise of the Persian Empire).</a:t>
                      </a:r>
                      <a:br>
                        <a:rPr lang="en-GB" sz="800">
                          <a:latin typeface="Century Gothic"/>
                          <a:ea typeface="Century Gothic"/>
                          <a:cs typeface="Century Gothic"/>
                          <a:sym typeface="Century Gothic"/>
                        </a:rPr>
                      </a:br>
                      <a:r>
                        <a:rPr lang="en-GB" sz="900">
                          <a:latin typeface="Arial"/>
                          <a:ea typeface="Arial"/>
                          <a:cs typeface="Arial"/>
                          <a:sym typeface="Arial"/>
                        </a:rPr>
                        <a:t>•</a:t>
                      </a:r>
                      <a:r>
                        <a:rPr lang="en-GB" sz="800">
                          <a:latin typeface="Century Gothic"/>
                          <a:ea typeface="Century Gothic"/>
                          <a:cs typeface="Century Gothic"/>
                          <a:sym typeface="Century Gothic"/>
                        </a:rPr>
                        <a:t>Use timelines to place Ancient Greece in relation to other time periods studied and explain why its ideas (like democracy or architecture) still influence the modern world today. For example, trace the development of democracy from Athens to modern Britain.</a:t>
                      </a:r>
                      <a:endParaRPr b="1" sz="8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SzPts val="1100"/>
                        <a:buFont typeface="Arial"/>
                        <a:buNone/>
                      </a:pPr>
                      <a:r>
                        <a:rPr lang="en-GB" sz="900">
                          <a:latin typeface="Arial"/>
                          <a:ea typeface="Arial"/>
                          <a:cs typeface="Arial"/>
                          <a:sym typeface="Arial"/>
                        </a:rPr>
                        <a:t>•</a:t>
                      </a:r>
                      <a:r>
                        <a:rPr lang="en-GB" sz="800">
                          <a:latin typeface="Century Gothic"/>
                          <a:ea typeface="Century Gothic"/>
                          <a:cs typeface="Century Gothic"/>
                          <a:sym typeface="Century Gothic"/>
                        </a:rPr>
                        <a:t>Research and evaluate daily life in Ancient Greece by comparing how geography (e.g. mountainous terrain and proximity to the sea) influenced transport, warfare, and trade</a:t>
                      </a:r>
                      <a:br>
                        <a:rPr lang="en-GB" sz="800">
                          <a:latin typeface="Century Gothic"/>
                          <a:ea typeface="Century Gothic"/>
                          <a:cs typeface="Century Gothic"/>
                          <a:sym typeface="Century Gothic"/>
                        </a:rPr>
                      </a:br>
                      <a:r>
                        <a:rPr lang="en-GB" sz="900">
                          <a:latin typeface="Arial"/>
                          <a:ea typeface="Arial"/>
                          <a:cs typeface="Arial"/>
                          <a:sym typeface="Arial"/>
                        </a:rPr>
                        <a:t>•</a:t>
                      </a:r>
                      <a:r>
                        <a:rPr lang="en-GB" sz="800">
                          <a:latin typeface="Century Gothic"/>
                          <a:ea typeface="Century Gothic"/>
                          <a:cs typeface="Century Gothic"/>
                          <a:sym typeface="Century Gothic"/>
                        </a:rPr>
                        <a:t>Give reasons why changes occurred in Greek society, such as the shift from monarchy to democracy in Athens, backed up by evidence of citizen involvement, assembly meetings, and public voting.</a:t>
                      </a:r>
                      <a:br>
                        <a:rPr lang="en-GB" sz="800">
                          <a:latin typeface="Century Gothic"/>
                          <a:ea typeface="Century Gothic"/>
                          <a:cs typeface="Century Gothic"/>
                          <a:sym typeface="Century Gothic"/>
                        </a:rPr>
                      </a:br>
                      <a:r>
                        <a:rPr lang="en-GB" sz="900">
                          <a:latin typeface="Arial"/>
                          <a:ea typeface="Arial"/>
                          <a:cs typeface="Arial"/>
                          <a:sym typeface="Arial"/>
                        </a:rPr>
                        <a:t>•</a:t>
                      </a:r>
                      <a:r>
                        <a:rPr lang="en-GB" sz="800">
                          <a:latin typeface="Century Gothic"/>
                          <a:ea typeface="Century Gothic"/>
                          <a:cs typeface="Century Gothic"/>
                          <a:sym typeface="Century Gothic"/>
                        </a:rPr>
                        <a:t>Understand the cause and effect of Alexander the Great’s conquests, including the expansion of Greek culture, language, and ideas (e.g. science, philosophy, and architecture), and explore what happened when his empire was divided after his death.</a:t>
                      </a:r>
                      <a:endParaRPr sz="8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900">
                          <a:latin typeface="Arial"/>
                          <a:ea typeface="Arial"/>
                          <a:cs typeface="Arial"/>
                          <a:sym typeface="Arial"/>
                        </a:rPr>
                        <a:t>•</a:t>
                      </a:r>
                      <a:r>
                        <a:rPr lang="en-GB" sz="800">
                          <a:latin typeface="Century Gothic"/>
                          <a:ea typeface="Century Gothic"/>
                          <a:cs typeface="Century Gothic"/>
                          <a:sym typeface="Century Gothic"/>
                        </a:rPr>
                        <a:t>Explore the significance of the Ancient Greek Olympic Games and how they influenced modern sporting events</a:t>
                      </a:r>
                      <a:endParaRPr sz="8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SzPts val="1100"/>
                        <a:buFont typeface="Arial"/>
                        <a:buNone/>
                      </a:pPr>
                      <a:r>
                        <a:rPr lang="en-GB" sz="900">
                          <a:latin typeface="Arial"/>
                          <a:ea typeface="Arial"/>
                          <a:cs typeface="Arial"/>
                          <a:sym typeface="Arial"/>
                        </a:rPr>
                        <a:t>•</a:t>
                      </a:r>
                      <a:r>
                        <a:rPr lang="en-GB" sz="800">
                          <a:latin typeface="Century Gothic"/>
                          <a:ea typeface="Century Gothic"/>
                          <a:cs typeface="Century Gothic"/>
                          <a:sym typeface="Century Gothic"/>
                        </a:rPr>
                        <a:t>I</a:t>
                      </a:r>
                      <a:r>
                        <a:rPr lang="en-GB" sz="800">
                          <a:latin typeface="Century Gothic"/>
                          <a:ea typeface="Century Gothic"/>
                          <a:cs typeface="Century Gothic"/>
                          <a:sym typeface="Century Gothic"/>
                        </a:rPr>
                        <a:t>dentify similarities and differences in the roles of men and women in Ancient Greek society, and explore reasons behind gender inequality by linking it to societal values, religion, and the structure of city-states.</a:t>
                      </a:r>
                      <a:endParaRPr sz="8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68550">
                <a:tc gridSpan="3">
                  <a:txBody>
                    <a:bodyPr/>
                    <a:lstStyle/>
                    <a:p>
                      <a:pPr indent="0" lvl="0" marL="0" marR="0" rtl="0" algn="ctr">
                        <a:lnSpc>
                          <a:spcPct val="100000"/>
                        </a:lnSpc>
                        <a:spcBef>
                          <a:spcPts val="0"/>
                        </a:spcBef>
                        <a:spcAft>
                          <a:spcPts val="0"/>
                        </a:spcAft>
                        <a:buClr>
                          <a:schemeClr val="dk1"/>
                        </a:buClr>
                        <a:buSzPts val="1400"/>
                        <a:buFont typeface="Arial"/>
                        <a:buNone/>
                      </a:pPr>
                      <a:r>
                        <a:rPr b="1" lang="en-GB" sz="1200" u="none" cap="none" strike="noStrike">
                          <a:latin typeface="Century Gothic"/>
                          <a:ea typeface="Century Gothic"/>
                          <a:cs typeface="Century Gothic"/>
                          <a:sym typeface="Century Gothic"/>
                        </a:rPr>
                        <a:t>Substantive Knowledge</a:t>
                      </a:r>
                      <a:endParaRPr b="1"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b="1" lang="en-GB" sz="1200">
                          <a:latin typeface="Century Gothic"/>
                          <a:ea typeface="Century Gothic"/>
                          <a:cs typeface="Century Gothic"/>
                          <a:sym typeface="Century Gothic"/>
                        </a:rPr>
                        <a:t>            </a:t>
                      </a:r>
                      <a:r>
                        <a:rPr b="1" lang="en-GB" sz="1200" u="none" cap="none" strike="noStrike">
                          <a:latin typeface="Century Gothic"/>
                          <a:ea typeface="Century Gothic"/>
                          <a:cs typeface="Century Gothic"/>
                          <a:sym typeface="Century Gothic"/>
                        </a:rPr>
                        <a:t>Historical Enquiry and Interpretation</a:t>
                      </a:r>
                      <a:endParaRPr sz="12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Greece has a  mountainous terrain - this split city states and made transport by the sea important</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A strong navy was important for Greek city states because of the use of the sea</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Greece shares a land border with Turkey which provides a land corridor to the Middle East, Africa and Asia</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Religion played an important role in Greek society</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Sacrifices were made to the gods and goddesses</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They believed the most powerful gods lived at the top of Mount Olympus</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Name some of the Greek gods (e.g. Zeus, Hades etc.)</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Greece was divided into city-states rather than being a united country</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City states fought against each other</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Alexander the Great led a Greek Empire that spread across Europe, Asia and Africa</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When Alexander the Great died, his empire was split between his children</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Men had a better life in Greek society than women</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Olympics began in 776BC in Ancient Greece - they were held in honour of Zeus</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True democracy was first established in Athens</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Ancient Greek ideas impact on modern society (e.g. philosophy, architecture, sports, maths)</a:t>
                      </a:r>
                      <a:endParaRPr sz="95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50">
                          <a:latin typeface="Arial"/>
                          <a:ea typeface="Arial"/>
                          <a:cs typeface="Arial"/>
                          <a:sym typeface="Arial"/>
                        </a:rPr>
                        <a:t>•</a:t>
                      </a:r>
                      <a:r>
                        <a:rPr lang="en-GB" sz="950">
                          <a:latin typeface="Century Gothic"/>
                          <a:ea typeface="Century Gothic"/>
                          <a:cs typeface="Century Gothic"/>
                          <a:sym typeface="Century Gothic"/>
                        </a:rPr>
                        <a:t>Greece eventually ended up under the rule of the Roman Empire</a:t>
                      </a:r>
                      <a:endParaRPr sz="900">
                        <a:solidFill>
                          <a:srgbClr val="242424"/>
                        </a:solidFill>
                        <a:highlight>
                          <a:srgbClr val="FFFFFF"/>
                        </a:highlight>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l">
                        <a:lnSpc>
                          <a:spcPct val="115000"/>
                        </a:lnSpc>
                        <a:spcBef>
                          <a:spcPts val="0"/>
                        </a:spcBef>
                        <a:spcAft>
                          <a:spcPts val="0"/>
                        </a:spcAft>
                        <a:buClr>
                          <a:srgbClr val="000000"/>
                        </a:buClr>
                        <a:buSzPts val="10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Compare primary sources such as Greek pottery, architecture (like the Parthenon), and early Olympic records with secondary sources like documentaries or textbooks to learn about Greek beliefs, gods, and daily life.</a:t>
                      </a:r>
                      <a:br>
                        <a:rPr lang="en-GB" sz="900">
                          <a:latin typeface="Century Gothic"/>
                          <a:ea typeface="Century Gothic"/>
                          <a:cs typeface="Century Gothic"/>
                          <a:sym typeface="Century Gothic"/>
                        </a:rPr>
                      </a:br>
                      <a:r>
                        <a:rPr lang="en-GB" sz="900">
                          <a:latin typeface="Arial"/>
                          <a:ea typeface="Arial"/>
                          <a:cs typeface="Arial"/>
                          <a:sym typeface="Arial"/>
                        </a:rPr>
                        <a:t>•</a:t>
                      </a:r>
                      <a:r>
                        <a:rPr lang="en-GB" sz="900">
                          <a:latin typeface="Century Gothic"/>
                          <a:ea typeface="Century Gothic"/>
                          <a:cs typeface="Century Gothic"/>
                          <a:sym typeface="Century Gothic"/>
                        </a:rPr>
                        <a:t>Choose and evaluate reliable sources to explore Ancient Greek beliefs in gods and goddesses, using stories from mythology and religious artefacts, while recognising that ancient myths may not reflect literal truths.</a:t>
                      </a:r>
                      <a:br>
                        <a:rPr lang="en-GB" sz="900">
                          <a:latin typeface="Century Gothic"/>
                          <a:ea typeface="Century Gothic"/>
                          <a:cs typeface="Century Gothic"/>
                          <a:sym typeface="Century Gothic"/>
                        </a:rPr>
                      </a:br>
                      <a:r>
                        <a:rPr lang="en-GB" sz="900">
                          <a:latin typeface="Arial"/>
                          <a:ea typeface="Arial"/>
                          <a:cs typeface="Arial"/>
                          <a:sym typeface="Arial"/>
                        </a:rPr>
                        <a:t>•</a:t>
                      </a:r>
                      <a:r>
                        <a:rPr lang="en-GB" sz="900">
                          <a:latin typeface="Century Gothic"/>
                          <a:ea typeface="Century Gothic"/>
                          <a:cs typeface="Century Gothic"/>
                          <a:sym typeface="Century Gothic"/>
                        </a:rPr>
                        <a:t>Pose questions and use both primary and secondary sources (e.g. ancient texts, recreated Greek debates) to explore answers.</a:t>
                      </a:r>
                      <a:br>
                        <a:rPr lang="en-GB" sz="900">
                          <a:latin typeface="Century Gothic"/>
                          <a:ea typeface="Century Gothic"/>
                          <a:cs typeface="Century Gothic"/>
                          <a:sym typeface="Century Gothic"/>
                        </a:rPr>
                      </a:br>
                      <a:r>
                        <a:rPr lang="en-GB" sz="900">
                          <a:latin typeface="Arial"/>
                          <a:ea typeface="Arial"/>
                          <a:cs typeface="Arial"/>
                          <a:sym typeface="Arial"/>
                        </a:rPr>
                        <a:t>•</a:t>
                      </a:r>
                      <a:r>
                        <a:rPr lang="en-GB" sz="900">
                          <a:latin typeface="Century Gothic"/>
                          <a:ea typeface="Century Gothic"/>
                          <a:cs typeface="Century Gothic"/>
                          <a:sym typeface="Century Gothic"/>
                        </a:rPr>
                        <a:t>Recognise that sources from different city-states (e.g. Athens vs. Sparta) or different periods (e.g. classical vs. Hellenistic Greece) may reflect different viewpoints, and that these affect interpretation of events like wars between city-states.</a:t>
                      </a:r>
                      <a:br>
                        <a:rPr lang="en-GB" sz="900">
                          <a:latin typeface="Century Gothic"/>
                          <a:ea typeface="Century Gothic"/>
                          <a:cs typeface="Century Gothic"/>
                          <a:sym typeface="Century Gothic"/>
                        </a:rPr>
                      </a:br>
                      <a:r>
                        <a:rPr lang="en-GB" sz="900">
                          <a:latin typeface="Arial"/>
                          <a:ea typeface="Arial"/>
                          <a:cs typeface="Arial"/>
                          <a:sym typeface="Arial"/>
                        </a:rPr>
                        <a:t>•</a:t>
                      </a:r>
                      <a:r>
                        <a:rPr lang="en-GB" sz="900">
                          <a:latin typeface="Century Gothic"/>
                          <a:ea typeface="Century Gothic"/>
                          <a:cs typeface="Century Gothic"/>
                          <a:sym typeface="Century Gothic"/>
                        </a:rPr>
                        <a:t>Identify how Ancient Greek history still affects decisions today—such as how we build public buildings, conduct fair trials, and hold democratic elections—and understand that these legacies stem from historical developments.</a:t>
                      </a:r>
                      <a:endParaRPr sz="900">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000"/>
                        <a:buFont typeface="Arial"/>
                        <a:buNone/>
                      </a:pPr>
                      <a:r>
                        <a:t/>
                      </a:r>
                      <a:endParaRPr sz="10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205" name="Google Shape;205;p26"/>
          <p:cNvPicPr preferRelativeResize="0"/>
          <p:nvPr/>
        </p:nvPicPr>
        <p:blipFill>
          <a:blip r:embed="rId3">
            <a:alphaModFix/>
          </a:blip>
          <a:stretch>
            <a:fillRect/>
          </a:stretch>
        </p:blipFill>
        <p:spPr>
          <a:xfrm>
            <a:off x="178175" y="798550"/>
            <a:ext cx="345575" cy="345575"/>
          </a:xfrm>
          <a:prstGeom prst="rect">
            <a:avLst/>
          </a:prstGeom>
          <a:noFill/>
          <a:ln>
            <a:noFill/>
          </a:ln>
        </p:spPr>
      </p:pic>
      <p:pic>
        <p:nvPicPr>
          <p:cNvPr id="206" name="Google Shape;206;p26"/>
          <p:cNvPicPr preferRelativeResize="0"/>
          <p:nvPr/>
        </p:nvPicPr>
        <p:blipFill>
          <a:blip r:embed="rId4">
            <a:alphaModFix/>
          </a:blip>
          <a:stretch>
            <a:fillRect/>
          </a:stretch>
        </p:blipFill>
        <p:spPr>
          <a:xfrm>
            <a:off x="3405975" y="798550"/>
            <a:ext cx="345575" cy="345575"/>
          </a:xfrm>
          <a:prstGeom prst="rect">
            <a:avLst/>
          </a:prstGeom>
          <a:noFill/>
          <a:ln>
            <a:noFill/>
          </a:ln>
        </p:spPr>
      </p:pic>
      <p:pic>
        <p:nvPicPr>
          <p:cNvPr id="207" name="Google Shape;207;p26"/>
          <p:cNvPicPr preferRelativeResize="0"/>
          <p:nvPr/>
        </p:nvPicPr>
        <p:blipFill>
          <a:blip r:embed="rId5">
            <a:alphaModFix/>
          </a:blip>
          <a:stretch>
            <a:fillRect/>
          </a:stretch>
        </p:blipFill>
        <p:spPr>
          <a:xfrm>
            <a:off x="6633775" y="798548"/>
            <a:ext cx="345575" cy="345575"/>
          </a:xfrm>
          <a:prstGeom prst="rect">
            <a:avLst/>
          </a:prstGeom>
          <a:noFill/>
          <a:ln>
            <a:noFill/>
          </a:ln>
        </p:spPr>
      </p:pic>
      <p:pic>
        <p:nvPicPr>
          <p:cNvPr id="208" name="Google Shape;208;p26"/>
          <p:cNvPicPr preferRelativeResize="0"/>
          <p:nvPr/>
        </p:nvPicPr>
        <p:blipFill rotWithShape="1">
          <a:blip r:embed="rId6">
            <a:alphaModFix/>
          </a:blip>
          <a:srcRect b="0" l="0" r="0" t="0"/>
          <a:stretch/>
        </p:blipFill>
        <p:spPr>
          <a:xfrm>
            <a:off x="5829859" y="3170476"/>
            <a:ext cx="300476" cy="28710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7"/>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214" name="Google Shape;214;p27"/>
          <p:cNvGraphicFramePr/>
          <p:nvPr/>
        </p:nvGraphicFramePr>
        <p:xfrm>
          <a:off x="85154" y="4109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a:t>
                      </a:r>
                      <a:r>
                        <a:rPr lang="en-GB" sz="1200">
                          <a:solidFill>
                            <a:schemeClr val="dk1"/>
                          </a:solidFill>
                          <a:latin typeface="Century Gothic"/>
                          <a:ea typeface="Century Gothic"/>
                          <a:cs typeface="Century Gothic"/>
                          <a:sym typeface="Century Gothic"/>
                        </a:rPr>
                        <a:t>5</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 </a:t>
                      </a:r>
                      <a:r>
                        <a:rPr lang="en-GB" sz="1100">
                          <a:solidFill>
                            <a:schemeClr val="dk1"/>
                          </a:solidFill>
                          <a:latin typeface="Century Gothic"/>
                          <a:ea typeface="Century Gothic"/>
                          <a:cs typeface="Century Gothic"/>
                          <a:sym typeface="Century Gothic"/>
                        </a:rPr>
                        <a:t>Trade and the Ancient Kingdom of Benin</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Leadership &amp; </a:t>
                      </a:r>
                      <a:r>
                        <a:rPr lang="en-GB" sz="1200">
                          <a:solidFill>
                            <a:schemeClr val="dk1"/>
                          </a:solidFill>
                          <a:latin typeface="Century Gothic"/>
                          <a:ea typeface="Century Gothic"/>
                          <a:cs typeface="Century Gothic"/>
                          <a:sym typeface="Century Gothic"/>
                        </a:rPr>
                        <a:t>Culture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1971875">
                <a:tc gridSpan="2">
                  <a:txBody>
                    <a:bodyPr/>
                    <a:lstStyle/>
                    <a:p>
                      <a:pPr indent="-292100" lvl="0" marL="457200" rtl="0" algn="l">
                        <a:lnSpc>
                          <a:spcPct val="115000"/>
                        </a:lnSpc>
                        <a:spcBef>
                          <a:spcPts val="1200"/>
                        </a:spcBef>
                        <a:spcAft>
                          <a:spcPts val="0"/>
                        </a:spcAft>
                        <a:buClr>
                          <a:schemeClr val="dk1"/>
                        </a:buClr>
                        <a:buSzPts val="1000"/>
                        <a:buFont typeface="Century Gothic"/>
                        <a:buChar char="●"/>
                      </a:pPr>
                      <a:r>
                        <a:rPr lang="en-GB" sz="1000">
                          <a:latin typeface="Century Gothic"/>
                          <a:ea typeface="Century Gothic"/>
                          <a:cs typeface="Century Gothic"/>
                          <a:sym typeface="Century Gothic"/>
                        </a:rPr>
                        <a:t>Understand that the Kingdom of Benin existed in West Africa from around AD 900 and flourished long before European colonisation of Africa.</a:t>
                      </a:r>
                      <a:endParaRPr sz="1000">
                        <a:latin typeface="Century Gothic"/>
                        <a:ea typeface="Century Gothic"/>
                        <a:cs typeface="Century Gothic"/>
                        <a:sym typeface="Century Gothic"/>
                      </a:endParaRPr>
                    </a:p>
                    <a:p>
                      <a:pPr indent="-292100" lvl="0" marL="457200" rtl="0" algn="l">
                        <a:lnSpc>
                          <a:spcPct val="115000"/>
                        </a:lnSpc>
                        <a:spcBef>
                          <a:spcPts val="0"/>
                        </a:spcBef>
                        <a:spcAft>
                          <a:spcPts val="0"/>
                        </a:spcAft>
                        <a:buClr>
                          <a:schemeClr val="dk1"/>
                        </a:buClr>
                        <a:buSzPts val="1000"/>
                        <a:buFont typeface="Century Gothic"/>
                        <a:buChar char="●"/>
                      </a:pPr>
                      <a:r>
                        <a:rPr lang="en-GB" sz="1000">
                          <a:latin typeface="Century Gothic"/>
                          <a:ea typeface="Century Gothic"/>
                          <a:cs typeface="Century Gothic"/>
                          <a:sym typeface="Century Gothic"/>
                        </a:rPr>
                        <a:t>Place the Kingdom of Benin on a timeline alongside other civilisations studied, such as the Anglo-Saxons, Vikings, Ancient Greece and the Maya.</a:t>
                      </a:r>
                      <a:endParaRPr sz="1000">
                        <a:latin typeface="Century Gothic"/>
                        <a:ea typeface="Century Gothic"/>
                        <a:cs typeface="Century Gothic"/>
                        <a:sym typeface="Century Gothic"/>
                      </a:endParaRPr>
                    </a:p>
                    <a:p>
                      <a:pPr indent="-292100" lvl="0" marL="457200" rtl="0" algn="l">
                        <a:lnSpc>
                          <a:spcPct val="115000"/>
                        </a:lnSpc>
                        <a:spcBef>
                          <a:spcPts val="0"/>
                        </a:spcBef>
                        <a:spcAft>
                          <a:spcPts val="0"/>
                        </a:spcAft>
                        <a:buClr>
                          <a:schemeClr val="dk1"/>
                        </a:buClr>
                        <a:buSzPts val="1000"/>
                        <a:buFont typeface="Century Gothic"/>
                        <a:buChar char="●"/>
                      </a:pPr>
                      <a:r>
                        <a:rPr lang="en-GB" sz="1000">
                          <a:latin typeface="Century Gothic"/>
                          <a:ea typeface="Century Gothic"/>
                          <a:cs typeface="Century Gothic"/>
                          <a:sym typeface="Century Gothic"/>
                        </a:rPr>
                        <a:t>Describe and sequence key events in Benin’s history, including the growth of Benin City, the expansion of trade, contact with Europeans in the 1400s, and the British invasion of 1897.</a:t>
                      </a:r>
                      <a:endParaRPr sz="1000">
                        <a:latin typeface="Century Gothic"/>
                        <a:ea typeface="Century Gothic"/>
                        <a:cs typeface="Century Gothic"/>
                        <a:sym typeface="Century Gothic"/>
                      </a:endParaRPr>
                    </a:p>
                    <a:p>
                      <a:pPr indent="-292100" lvl="0" marL="457200" rtl="0" algn="l">
                        <a:lnSpc>
                          <a:spcPct val="115000"/>
                        </a:lnSpc>
                        <a:spcBef>
                          <a:spcPts val="0"/>
                        </a:spcBef>
                        <a:spcAft>
                          <a:spcPts val="0"/>
                        </a:spcAft>
                        <a:buClr>
                          <a:schemeClr val="dk1"/>
                        </a:buClr>
                        <a:buSzPts val="1000"/>
                        <a:buFont typeface="Century Gothic"/>
                        <a:buChar char="●"/>
                      </a:pPr>
                      <a:r>
                        <a:rPr lang="en-GB" sz="1000">
                          <a:latin typeface="Century Gothic"/>
                          <a:ea typeface="Century Gothic"/>
                          <a:cs typeface="Century Gothic"/>
                          <a:sym typeface="Century Gothic"/>
                        </a:rPr>
                        <a:t>Understand that Benin developed sophisticated systems of government, trade, art, and urban planning during the medieval period.</a:t>
                      </a:r>
                      <a:endParaRPr sz="1000">
                        <a:latin typeface="Century Gothic"/>
                        <a:ea typeface="Century Gothic"/>
                        <a:cs typeface="Century Gothic"/>
                        <a:sym typeface="Century Gothic"/>
                      </a:endParaRPr>
                    </a:p>
                    <a:p>
                      <a:pPr indent="-292100" lvl="0" marL="457200" rtl="0" algn="l">
                        <a:lnSpc>
                          <a:spcPct val="115000"/>
                        </a:lnSpc>
                        <a:spcBef>
                          <a:spcPts val="0"/>
                        </a:spcBef>
                        <a:spcAft>
                          <a:spcPts val="0"/>
                        </a:spcAft>
                        <a:buClr>
                          <a:schemeClr val="dk1"/>
                        </a:buClr>
                        <a:buSzPts val="1000"/>
                        <a:buFont typeface="Century Gothic"/>
                        <a:buChar char="●"/>
                      </a:pPr>
                      <a:r>
                        <a:rPr lang="en-GB" sz="1000">
                          <a:latin typeface="Century Gothic"/>
                          <a:ea typeface="Century Gothic"/>
                          <a:cs typeface="Century Gothic"/>
                          <a:sym typeface="Century Gothic"/>
                        </a:rPr>
                        <a:t>Use timelines to compare developments in Benin with events happening elsewhere in the world at the same time.</a:t>
                      </a:r>
                      <a:endParaRPr sz="10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Explain why trade was important to the success and wealth of the Kingdom of Benin.</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Understand how natural resources and trade routes helped Benin become powerful.</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Explore the significance of Benin art, especially the Benin Bronzes, and why they remain important today.</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Explain the causes and consequences of European contact with Benin, including trade changes and conflict.</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Understand the impact of the British invasion of Benin in 1897 and the removal of artefacts from Benin City.</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sz="10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Compare the Kingdom of Benin with other civilisations previously studied, such as the Maya, Ancient Greece, or Anglo-Saxon England.</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Identify similarities and differences in trade, leadership, religion, art, and daily life.</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Compare Benin City with settlements in Britain during the same period.</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Explore how Benin society differed for rulers, craftspeople, traders, and ordinary citizens.</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000">
                          <a:latin typeface="Century Gothic"/>
                          <a:ea typeface="Century Gothic"/>
                          <a:cs typeface="Century Gothic"/>
                          <a:sym typeface="Century Gothic"/>
                        </a:rPr>
                        <a:t>Compare how different societies used natural resources and trade to gain wealth and power.</a:t>
                      </a:r>
                      <a:endParaRPr sz="1000">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sz="10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68550">
                <a:tc gridSpan="3">
                  <a:txBody>
                    <a:bodyPr/>
                    <a:lstStyle/>
                    <a:p>
                      <a:pPr indent="0" lvl="0" marL="0" marR="0" rtl="0" algn="ctr">
                        <a:lnSpc>
                          <a:spcPct val="100000"/>
                        </a:lnSpc>
                        <a:spcBef>
                          <a:spcPts val="0"/>
                        </a:spcBef>
                        <a:spcAft>
                          <a:spcPts val="0"/>
                        </a:spcAft>
                        <a:buClr>
                          <a:schemeClr val="dk1"/>
                        </a:buClr>
                        <a:buSzPts val="1400"/>
                        <a:buFont typeface="Arial"/>
                        <a:buNone/>
                      </a:pPr>
                      <a:r>
                        <a:rPr b="1" lang="en-GB" sz="1200" u="none" cap="none" strike="noStrike">
                          <a:latin typeface="Century Gothic"/>
                          <a:ea typeface="Century Gothic"/>
                          <a:cs typeface="Century Gothic"/>
                          <a:sym typeface="Century Gothic"/>
                        </a:rPr>
                        <a:t>Substantive Knowledge</a:t>
                      </a:r>
                      <a:endParaRPr b="1"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b="1" lang="en-GB" sz="1200">
                          <a:latin typeface="Century Gothic"/>
                          <a:ea typeface="Century Gothic"/>
                          <a:cs typeface="Century Gothic"/>
                          <a:sym typeface="Century Gothic"/>
                        </a:rPr>
                        <a:t>            </a:t>
                      </a:r>
                      <a:r>
                        <a:rPr b="1" lang="en-GB" sz="1200" u="none" cap="none" strike="noStrike">
                          <a:latin typeface="Century Gothic"/>
                          <a:ea typeface="Century Gothic"/>
                          <a:cs typeface="Century Gothic"/>
                          <a:sym typeface="Century Gothic"/>
                        </a:rPr>
                        <a:t>Historical Enquiry and Interpretation</a:t>
                      </a:r>
                      <a:endParaRPr sz="12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The Kingdom of Benin was located in West Africa in present-day Nigeria.</a:t>
                      </a:r>
                      <a:endParaRPr sz="900">
                        <a:solidFill>
                          <a:srgbClr val="242424"/>
                        </a:solidFill>
                        <a:highlight>
                          <a:srgbClr val="FFFFFF"/>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Benin became wealthy through trade in goods such as ivory, pepper, cloth, and later enslaved people.</a:t>
                      </a:r>
                      <a:endParaRPr sz="900">
                        <a:solidFill>
                          <a:srgbClr val="242424"/>
                        </a:solidFill>
                        <a:highlight>
                          <a:srgbClr val="FFFFFF"/>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Benin City was protected by enormous walls and was one of the largest cities in Africa at the time.</a:t>
                      </a:r>
                      <a:endParaRPr sz="900">
                        <a:solidFill>
                          <a:srgbClr val="242424"/>
                        </a:solidFill>
                        <a:highlight>
                          <a:srgbClr val="FFFFFF"/>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The Oba was the ruler of Benin and held significant political and religious power.</a:t>
                      </a:r>
                      <a:endParaRPr sz="900">
                        <a:solidFill>
                          <a:srgbClr val="242424"/>
                        </a:solidFill>
                        <a:highlight>
                          <a:srgbClr val="FFFFFF"/>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Benin was famous for skilled craftspeople who created detailed bronze plaques and sculptures.</a:t>
                      </a:r>
                      <a:endParaRPr sz="900">
                        <a:solidFill>
                          <a:srgbClr val="242424"/>
                        </a:solidFill>
                        <a:highlight>
                          <a:srgbClr val="FFFFFF"/>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European traders, including the Portuguese, began trading with Benin in the 1400s.</a:t>
                      </a:r>
                      <a:endParaRPr sz="900">
                        <a:solidFill>
                          <a:srgbClr val="242424"/>
                        </a:solidFill>
                        <a:highlight>
                          <a:srgbClr val="FFFFFF"/>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The Benin Bronzes recorded important people and events in Benin history.</a:t>
                      </a:r>
                      <a:endParaRPr sz="900">
                        <a:solidFill>
                          <a:srgbClr val="242424"/>
                        </a:solidFill>
                        <a:highlight>
                          <a:srgbClr val="FFFFFF"/>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The British invaded Benin in 1897, removed many artefacts, and brought an end to the kingdom’s independence.</a:t>
                      </a:r>
                      <a:endParaRPr sz="900">
                        <a:solidFill>
                          <a:srgbClr val="242424"/>
                        </a:solidFill>
                        <a:highlight>
                          <a:srgbClr val="FFFFFF"/>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Many Benin artefacts are now displayed in museums around the world.</a:t>
                      </a:r>
                      <a:endParaRPr sz="900">
                        <a:solidFill>
                          <a:srgbClr val="242424"/>
                        </a:solidFill>
                        <a:highlight>
                          <a:srgbClr val="FFFFFF"/>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solidFill>
                            <a:srgbClr val="242424"/>
                          </a:solidFill>
                          <a:highlight>
                            <a:srgbClr val="FFFFFF"/>
                          </a:highlight>
                          <a:latin typeface="Century Gothic"/>
                          <a:ea typeface="Century Gothic"/>
                          <a:cs typeface="Century Gothic"/>
                          <a:sym typeface="Century Gothic"/>
                        </a:rPr>
                        <a:t>Trade helped Benin grow economically and culturally.</a:t>
                      </a:r>
                      <a:endParaRPr sz="900">
                        <a:solidFill>
                          <a:srgbClr val="242424"/>
                        </a:solidFill>
                        <a:highlight>
                          <a:srgbClr val="FFFFFF"/>
                        </a:highlight>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l">
                        <a:lnSpc>
                          <a:spcPct val="115000"/>
                        </a:lnSpc>
                        <a:spcBef>
                          <a:spcPts val="0"/>
                        </a:spcBef>
                        <a:spcAft>
                          <a:spcPts val="0"/>
                        </a:spcAft>
                        <a:buClr>
                          <a:srgbClr val="000000"/>
                        </a:buClr>
                        <a:buSzPts val="1000"/>
                        <a:buFont typeface="Arial"/>
                        <a:buNone/>
                      </a:pPr>
                      <a:r>
                        <a:rPr lang="en-GB" sz="900">
                          <a:latin typeface="Century Gothic"/>
                          <a:ea typeface="Century Gothic"/>
                          <a:cs typeface="Century Gothic"/>
                          <a:sym typeface="Century Gothic"/>
                        </a:rPr>
                        <a:t>Compare primary sources such as Benin Bronzes, maps, traveller accounts, and artwork with secondary sources such as documentaries, textbooks, and museum websites.</a:t>
                      </a:r>
                      <a:endParaRPr sz="900">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000"/>
                        <a:buFont typeface="Arial"/>
                        <a:buNone/>
                      </a:pPr>
                      <a:r>
                        <a:rPr lang="en-GB" sz="900">
                          <a:latin typeface="Century Gothic"/>
                          <a:ea typeface="Century Gothic"/>
                          <a:cs typeface="Century Gothic"/>
                          <a:sym typeface="Century Gothic"/>
                        </a:rPr>
                        <a:t>Ask questions about how trade helped Benin become powerful and use evidence from different sources to answer them.</a:t>
                      </a:r>
                      <a:endParaRPr sz="900">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000"/>
                        <a:buFont typeface="Arial"/>
                        <a:buNone/>
                      </a:pPr>
                      <a:r>
                        <a:rPr lang="en-GB" sz="900">
                          <a:latin typeface="Century Gothic"/>
                          <a:ea typeface="Century Gothic"/>
                          <a:cs typeface="Century Gothic"/>
                          <a:sym typeface="Century Gothic"/>
                        </a:rPr>
                        <a:t>Understand that some European accounts of Benin may be biased or inaccurate because of colonial attitudes.</a:t>
                      </a:r>
                      <a:endParaRPr sz="900">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000"/>
                        <a:buFont typeface="Arial"/>
                        <a:buNone/>
                      </a:pPr>
                      <a:r>
                        <a:rPr lang="en-GB" sz="900">
                          <a:latin typeface="Century Gothic"/>
                          <a:ea typeface="Century Gothic"/>
                          <a:cs typeface="Century Gothic"/>
                          <a:sym typeface="Century Gothic"/>
                        </a:rPr>
                        <a:t>Explore how historians and archaeologists use artefacts and oral histories to learn about Benin’s past.</a:t>
                      </a:r>
                      <a:endParaRPr sz="900">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000"/>
                        <a:buFont typeface="Arial"/>
                        <a:buNone/>
                      </a:pPr>
                      <a:r>
                        <a:rPr lang="en-GB" sz="900">
                          <a:latin typeface="Century Gothic"/>
                          <a:ea typeface="Century Gothic"/>
                          <a:cs typeface="Century Gothic"/>
                          <a:sym typeface="Century Gothic"/>
                        </a:rPr>
                        <a:t>Recognise that interpretations of Benin history may differ depending on perspective, particularly regarding the British invasion and ownership of artefacts.</a:t>
                      </a:r>
                      <a:endParaRPr sz="900">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000"/>
                        <a:buFont typeface="Arial"/>
                        <a:buNone/>
                      </a:pPr>
                      <a:r>
                        <a:rPr lang="en-GB" sz="900">
                          <a:latin typeface="Century Gothic"/>
                          <a:ea typeface="Century Gothic"/>
                          <a:cs typeface="Century Gothic"/>
                          <a:sym typeface="Century Gothic"/>
                        </a:rPr>
                        <a:t>Investigate how Benin’s history still influences discussions today about museums, cultural heritage, and the return of artefacts.</a:t>
                      </a:r>
                      <a:endParaRPr sz="900">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000"/>
                        <a:buFont typeface="Arial"/>
                        <a:buNone/>
                      </a:pPr>
                      <a:r>
                        <a:t/>
                      </a:r>
                      <a:endParaRPr sz="10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215" name="Google Shape;215;p27"/>
          <p:cNvPicPr preferRelativeResize="0"/>
          <p:nvPr/>
        </p:nvPicPr>
        <p:blipFill>
          <a:blip r:embed="rId3">
            <a:alphaModFix/>
          </a:blip>
          <a:stretch>
            <a:fillRect/>
          </a:stretch>
        </p:blipFill>
        <p:spPr>
          <a:xfrm>
            <a:off x="178175" y="798550"/>
            <a:ext cx="345575" cy="345575"/>
          </a:xfrm>
          <a:prstGeom prst="rect">
            <a:avLst/>
          </a:prstGeom>
          <a:noFill/>
          <a:ln>
            <a:noFill/>
          </a:ln>
        </p:spPr>
      </p:pic>
      <p:pic>
        <p:nvPicPr>
          <p:cNvPr id="216" name="Google Shape;216;p27"/>
          <p:cNvPicPr preferRelativeResize="0"/>
          <p:nvPr/>
        </p:nvPicPr>
        <p:blipFill>
          <a:blip r:embed="rId4">
            <a:alphaModFix/>
          </a:blip>
          <a:stretch>
            <a:fillRect/>
          </a:stretch>
        </p:blipFill>
        <p:spPr>
          <a:xfrm>
            <a:off x="3405975" y="798550"/>
            <a:ext cx="345575" cy="345575"/>
          </a:xfrm>
          <a:prstGeom prst="rect">
            <a:avLst/>
          </a:prstGeom>
          <a:noFill/>
          <a:ln>
            <a:noFill/>
          </a:ln>
        </p:spPr>
      </p:pic>
      <p:pic>
        <p:nvPicPr>
          <p:cNvPr id="217" name="Google Shape;217;p27"/>
          <p:cNvPicPr preferRelativeResize="0"/>
          <p:nvPr/>
        </p:nvPicPr>
        <p:blipFill>
          <a:blip r:embed="rId5">
            <a:alphaModFix/>
          </a:blip>
          <a:stretch>
            <a:fillRect/>
          </a:stretch>
        </p:blipFill>
        <p:spPr>
          <a:xfrm>
            <a:off x="6633775" y="798548"/>
            <a:ext cx="345575" cy="345575"/>
          </a:xfrm>
          <a:prstGeom prst="rect">
            <a:avLst/>
          </a:prstGeom>
          <a:noFill/>
          <a:ln>
            <a:noFill/>
          </a:ln>
        </p:spPr>
      </p:pic>
      <p:pic>
        <p:nvPicPr>
          <p:cNvPr id="218" name="Google Shape;218;p27"/>
          <p:cNvPicPr preferRelativeResize="0"/>
          <p:nvPr/>
        </p:nvPicPr>
        <p:blipFill rotWithShape="1">
          <a:blip r:embed="rId6">
            <a:alphaModFix/>
          </a:blip>
          <a:srcRect b="0" l="0" r="0" t="0"/>
          <a:stretch/>
        </p:blipFill>
        <p:spPr>
          <a:xfrm>
            <a:off x="5829859" y="3170476"/>
            <a:ext cx="300476" cy="28710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8"/>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224" name="Google Shape;224;p28"/>
          <p:cNvGraphicFramePr/>
          <p:nvPr/>
        </p:nvGraphicFramePr>
        <p:xfrm>
          <a:off x="85154" y="3347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a:t>
                      </a:r>
                      <a:r>
                        <a:rPr lang="en-GB" sz="1200">
                          <a:solidFill>
                            <a:schemeClr val="dk1"/>
                          </a:solidFill>
                          <a:latin typeface="Century Gothic"/>
                          <a:ea typeface="Century Gothic"/>
                          <a:cs typeface="Century Gothic"/>
                          <a:sym typeface="Century Gothic"/>
                        </a:rPr>
                        <a:t>6</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a:t>
                      </a:r>
                      <a:r>
                        <a:rPr lang="en-GB" sz="1200">
                          <a:solidFill>
                            <a:schemeClr val="dk1"/>
                          </a:solidFill>
                          <a:latin typeface="Century Gothic"/>
                          <a:ea typeface="Century Gothic"/>
                          <a:cs typeface="Century Gothic"/>
                          <a:sym typeface="Century Gothic"/>
                        </a:rPr>
                        <a:t>WW2 Battle of Britain</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a:t>
                      </a:r>
                      <a:r>
                        <a:rPr lang="en-GB" sz="1200">
                          <a:solidFill>
                            <a:schemeClr val="dk1"/>
                          </a:solidFill>
                          <a:latin typeface="Century Gothic"/>
                          <a:ea typeface="Century Gothic"/>
                          <a:cs typeface="Century Gothic"/>
                          <a:sym typeface="Century Gothic"/>
                        </a:rPr>
                        <a:t>Conflict</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368800">
                <a:tc gridSpan="2">
                  <a:txBody>
                    <a:bodyPr/>
                    <a:lstStyle/>
                    <a:p>
                      <a:pPr indent="0" lvl="0" marL="0" rtl="0" algn="l">
                        <a:lnSpc>
                          <a:spcPct val="115000"/>
                        </a:lnSpc>
                        <a:spcBef>
                          <a:spcPts val="1200"/>
                        </a:spcBef>
                        <a:spcAft>
                          <a:spcPts val="1200"/>
                        </a:spcAft>
                        <a:buNone/>
                      </a:pPr>
                      <a:r>
                        <a:rPr lang="en-GB" sz="900">
                          <a:latin typeface="Arial"/>
                          <a:ea typeface="Arial"/>
                          <a:cs typeface="Arial"/>
                          <a:sym typeface="Arial"/>
                        </a:rPr>
                        <a:t>•</a:t>
                      </a:r>
                      <a:r>
                        <a:rPr lang="en-GB" sz="900"/>
                        <a:t>Place the Battle of Britain in  the chronological sequence of World War II events and evaluate how this turning point impacted the war in Europe, linking this to other global events happening at the time.                                                                                                             </a:t>
                      </a:r>
                      <a:r>
                        <a:rPr lang="en-GB" sz="900">
                          <a:latin typeface="Arial"/>
                          <a:ea typeface="Arial"/>
                          <a:cs typeface="Arial"/>
                          <a:sym typeface="Arial"/>
                        </a:rPr>
                        <a:t>•</a:t>
                      </a:r>
                      <a:r>
                        <a:rPr lang="en-GB" sz="900"/>
                        <a:t>Use timelines to explore the development of air technology and warfare, comparing the RAF’s role in 1940 to previous British military efforts, and draw conclusions about the changing nature of war over time.</a:t>
                      </a:r>
                      <a:br>
                        <a:rPr lang="en-GB" sz="900"/>
                      </a:br>
                      <a:r>
                        <a:rPr lang="en-GB" sz="900">
                          <a:latin typeface="Arial"/>
                          <a:ea typeface="Arial"/>
                          <a:cs typeface="Arial"/>
                          <a:sym typeface="Arial"/>
                        </a:rPr>
                        <a:t>•</a:t>
                      </a:r>
                      <a:r>
                        <a:rPr lang="en-GB" sz="900"/>
                        <a:t>Understand the chronological order of events from the Battle of Britain to the Blitz, leading to Germany’s defeat in 1945, and compare the scale and impact of these events to other significant turning points in British history such as the Industrial Revolution or WWI.</a:t>
                      </a:r>
                      <a:endParaRPr sz="9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lnSpc>
                          <a:spcPct val="115000"/>
                        </a:lnSpc>
                        <a:spcBef>
                          <a:spcPts val="1200"/>
                        </a:spcBef>
                        <a:spcAft>
                          <a:spcPts val="1200"/>
                        </a:spcAft>
                        <a:buNone/>
                      </a:pPr>
                      <a:r>
                        <a:rPr lang="en-GB" sz="900">
                          <a:latin typeface="Arial"/>
                          <a:ea typeface="Arial"/>
                          <a:cs typeface="Arial"/>
                          <a:sym typeface="Arial"/>
                        </a:rPr>
                        <a:t>•</a:t>
                      </a:r>
                      <a:r>
                        <a:rPr lang="en-GB" sz="900"/>
                        <a:t>Formulate an opinion about what life was like for people in Britain during the Battle of Britain and Blitz by examining the key features of the time, including air raids, rationing, and evacuation, and explain the emotional and social effects of war on civilians.                                                                        </a:t>
                      </a:r>
                      <a:r>
                        <a:rPr lang="en-GB" sz="900">
                          <a:latin typeface="Arial"/>
                          <a:ea typeface="Arial"/>
                          <a:cs typeface="Arial"/>
                          <a:sym typeface="Arial"/>
                        </a:rPr>
                        <a:t>•</a:t>
                      </a:r>
                      <a:r>
                        <a:rPr lang="en-GB" sz="900"/>
                        <a:t>Evaluate the significance of Britain’s victory in the Battle of Britain by exploring its causes, including the use of radar and the bravery of RAF pilots, and explain how it prevented a German invasion and shifted the course of the war.                                                     </a:t>
                      </a:r>
                      <a:r>
                        <a:rPr lang="en-GB" sz="900">
                          <a:latin typeface="Arial"/>
                          <a:ea typeface="Arial"/>
                          <a:cs typeface="Arial"/>
                          <a:sym typeface="Arial"/>
                        </a:rPr>
                        <a:t>•</a:t>
                      </a:r>
                      <a:r>
                        <a:rPr lang="en-GB" sz="900"/>
                        <a:t>Create a structured account of the Battle of Britain from multiple perspectives, including RAF pilots, German Luftwaffe soldiers, evacuated children, and civilians living through the Blitz, to understand the varied human experience of war.</a:t>
                      </a:r>
                      <a:endParaRPr sz="9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lnSpc>
                          <a:spcPct val="115000"/>
                        </a:lnSpc>
                        <a:spcBef>
                          <a:spcPts val="1200"/>
                        </a:spcBef>
                        <a:spcAft>
                          <a:spcPts val="1200"/>
                        </a:spcAft>
                        <a:buNone/>
                      </a:pPr>
                      <a:r>
                        <a:rPr lang="en-GB" sz="900">
                          <a:latin typeface="Arial"/>
                          <a:ea typeface="Arial"/>
                          <a:cs typeface="Arial"/>
                          <a:sym typeface="Arial"/>
                        </a:rPr>
                        <a:t>•</a:t>
                      </a:r>
                      <a:r>
                        <a:rPr lang="en-GB" sz="900"/>
                        <a:t>Analyse how different social groups were affected during WWII, including the contrast between city and countryside life due to evacuation, and explore why women’s roles changed as they entered the workforce in large numbers.</a:t>
                      </a:r>
                      <a:br>
                        <a:rPr lang="en-GB" sz="900"/>
                      </a:br>
                      <a:endParaRPr sz="9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9225">
                <a:tc gridSpan="3">
                  <a:txBody>
                    <a:bodyPr/>
                    <a:lstStyle/>
                    <a:p>
                      <a:pPr indent="0" lvl="0" marL="0" marR="0" rtl="0" algn="ctr">
                        <a:lnSpc>
                          <a:spcPct val="100000"/>
                        </a:lnSpc>
                        <a:spcBef>
                          <a:spcPts val="0"/>
                        </a:spcBef>
                        <a:spcAft>
                          <a:spcPts val="0"/>
                        </a:spcAft>
                        <a:buClr>
                          <a:schemeClr val="dk1"/>
                        </a:buClr>
                        <a:buSzPts val="1400"/>
                        <a:buFont typeface="Arial"/>
                        <a:buNone/>
                      </a:pPr>
                      <a:r>
                        <a:rPr lang="en-GB" sz="900" u="none" cap="none" strike="noStrike">
                          <a:latin typeface="Century Gothic"/>
                          <a:ea typeface="Century Gothic"/>
                          <a:cs typeface="Century Gothic"/>
                          <a:sym typeface="Century Gothic"/>
                        </a:rPr>
                        <a:t>Substantive Knowledge</a:t>
                      </a:r>
                      <a:endParaRPr sz="9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lang="en-GB" sz="900">
                          <a:latin typeface="Century Gothic"/>
                          <a:ea typeface="Century Gothic"/>
                          <a:cs typeface="Century Gothic"/>
                          <a:sym typeface="Century Gothic"/>
                        </a:rPr>
                        <a:t>            </a:t>
                      </a:r>
                      <a:r>
                        <a:rPr lang="en-GB" sz="900" u="none" cap="none" strike="noStrike">
                          <a:latin typeface="Century Gothic"/>
                          <a:ea typeface="Century Gothic"/>
                          <a:cs typeface="Century Gothic"/>
                          <a:sym typeface="Century Gothic"/>
                        </a:rPr>
                        <a:t>Historical Enquiry and Interpretation</a:t>
                      </a:r>
                      <a:endParaRPr sz="900" u="none" cap="none" strike="noStrike">
                        <a:solidFill>
                          <a:schemeClr val="dk1"/>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t>Adolf Hitler became Chancellor of Germany in 1933 and led the Nazi Party.</a:t>
                      </a:r>
                      <a:br>
                        <a:rPr lang="en-GB" sz="900"/>
                      </a:br>
                      <a:r>
                        <a:rPr lang="en-GB" sz="900">
                          <a:latin typeface="Arial"/>
                          <a:ea typeface="Arial"/>
                          <a:cs typeface="Arial"/>
                          <a:sym typeface="Arial"/>
                        </a:rPr>
                        <a:t>•</a:t>
                      </a:r>
                      <a:r>
                        <a:rPr lang="en-GB" sz="900"/>
                        <a:t>World War II began in September 1939 when Germany invaded Poland, prompting Britain and France to declare war.</a:t>
                      </a:r>
                      <a:br>
                        <a:rPr lang="en-GB" sz="900"/>
                      </a:br>
                      <a:r>
                        <a:rPr lang="en-GB" sz="900">
                          <a:latin typeface="Arial"/>
                          <a:ea typeface="Arial"/>
                          <a:cs typeface="Arial"/>
                          <a:sym typeface="Arial"/>
                        </a:rPr>
                        <a:t>•</a:t>
                      </a:r>
                      <a:r>
                        <a:rPr lang="en-GB" sz="900"/>
                        <a:t>The Battle of Britain took place between July and October 1940, and was fought entirely in the air.</a:t>
                      </a:r>
                      <a:br>
                        <a:rPr lang="en-GB" sz="900"/>
                      </a:br>
                      <a:r>
                        <a:rPr lang="en-GB" sz="900">
                          <a:latin typeface="Arial"/>
                          <a:ea typeface="Arial"/>
                          <a:cs typeface="Arial"/>
                          <a:sym typeface="Arial"/>
                        </a:rPr>
                        <a:t>•</a:t>
                      </a:r>
                      <a:r>
                        <a:rPr lang="en-GB" sz="900"/>
                        <a:t>The German Air Force was called the Luftwaffe</a:t>
                      </a:r>
                      <a:br>
                        <a:rPr lang="en-GB" sz="900"/>
                      </a:br>
                      <a:r>
                        <a:rPr lang="en-GB" sz="900">
                          <a:latin typeface="Arial"/>
                          <a:ea typeface="Arial"/>
                          <a:cs typeface="Arial"/>
                          <a:sym typeface="Arial"/>
                        </a:rPr>
                        <a:t>•</a:t>
                      </a:r>
                      <a:r>
                        <a:rPr lang="en-GB" sz="900"/>
                        <a:t>The British Royal Air Force (RAF) defended Britain during the Battle of Britain using fighter planes</a:t>
                      </a:r>
                      <a:br>
                        <a:rPr lang="en-GB" sz="900"/>
                      </a:br>
                      <a:r>
                        <a:rPr lang="en-GB" sz="900">
                          <a:latin typeface="Arial"/>
                          <a:ea typeface="Arial"/>
                          <a:cs typeface="Arial"/>
                          <a:sym typeface="Arial"/>
                        </a:rPr>
                        <a:t>•</a:t>
                      </a:r>
                      <a:r>
                        <a:rPr lang="en-GB" sz="900"/>
                        <a:t>Radar technology helped the RAF detect incoming German aircraft, giving them a strategic advantage.</a:t>
                      </a:r>
                      <a:br>
                        <a:rPr lang="en-GB" sz="900"/>
                      </a:br>
                      <a:r>
                        <a:rPr lang="en-GB" sz="900">
                          <a:latin typeface="Arial"/>
                          <a:ea typeface="Arial"/>
                          <a:cs typeface="Arial"/>
                          <a:sym typeface="Arial"/>
                        </a:rPr>
                        <a:t>•</a:t>
                      </a:r>
                      <a:r>
                        <a:rPr lang="en-GB" sz="900"/>
                        <a:t>Winston Churchill was the British Prime Minister during the Battle of Britain and inspired the nation with his speeches.</a:t>
                      </a:r>
                      <a:br>
                        <a:rPr lang="en-GB" sz="900"/>
                      </a:br>
                      <a:r>
                        <a:rPr lang="en-GB" sz="900">
                          <a:latin typeface="Arial"/>
                          <a:ea typeface="Arial"/>
                          <a:cs typeface="Arial"/>
                          <a:sym typeface="Arial"/>
                        </a:rPr>
                        <a:t>•</a:t>
                      </a:r>
                      <a:r>
                        <a:rPr lang="en-GB" sz="900"/>
                        <a:t>The Blitz followed the Battle of Britain, when German bombers attacked British cities, especially London, in nighttime raids.</a:t>
                      </a:r>
                      <a:br>
                        <a:rPr lang="en-GB" sz="900"/>
                      </a:br>
                      <a:r>
                        <a:rPr lang="en-GB" sz="900">
                          <a:latin typeface="Arial"/>
                          <a:ea typeface="Arial"/>
                          <a:cs typeface="Arial"/>
                          <a:sym typeface="Arial"/>
                        </a:rPr>
                        <a:t>•</a:t>
                      </a:r>
                      <a:r>
                        <a:rPr lang="en-GB" sz="900"/>
                        <a:t>children  were evacuated to the countryside to escape bombing.</a:t>
                      </a:r>
                      <a:br>
                        <a:rPr lang="en-GB" sz="900"/>
                      </a:br>
                      <a:r>
                        <a:rPr lang="en-GB" sz="900">
                          <a:latin typeface="Arial"/>
                          <a:ea typeface="Arial"/>
                          <a:cs typeface="Arial"/>
                          <a:sym typeface="Arial"/>
                        </a:rPr>
                        <a:t>•</a:t>
                      </a:r>
                      <a:r>
                        <a:rPr lang="en-GB" sz="900"/>
                        <a:t>Britain’s victory in the Battle of Britain prevented a German invasion and marked a turning point in the war.</a:t>
                      </a:r>
                      <a:br>
                        <a:rPr lang="en-GB" sz="900"/>
                      </a:br>
                      <a:r>
                        <a:rPr lang="en-GB" sz="900">
                          <a:latin typeface="Arial"/>
                          <a:ea typeface="Arial"/>
                          <a:cs typeface="Arial"/>
                          <a:sym typeface="Arial"/>
                        </a:rPr>
                        <a:t>•</a:t>
                      </a:r>
                      <a:r>
                        <a:rPr lang="en-GB" sz="900"/>
                        <a:t>The war affected all aspects of life in Britain, including rationing, blackout regulations, and the role of women in the workforce.</a:t>
                      </a:r>
                      <a:br>
                        <a:rPr lang="en-GB" sz="900"/>
                      </a:br>
                      <a:r>
                        <a:rPr lang="en-GB" sz="900">
                          <a:latin typeface="Arial"/>
                          <a:ea typeface="Arial"/>
                          <a:cs typeface="Arial"/>
                          <a:sym typeface="Arial"/>
                        </a:rPr>
                        <a:t>•</a:t>
                      </a:r>
                      <a:r>
                        <a:rPr lang="en-GB" sz="900"/>
                        <a:t>The Allied forces eventually defeated Nazi Germany in 1945, bringing an end to the war in Europe.</a:t>
                      </a:r>
                      <a:endParaRPr sz="900">
                        <a:solidFill>
                          <a:srgbClr val="242424"/>
                        </a:solidFill>
                        <a:highlight>
                          <a:srgbClr val="FFFFFF"/>
                        </a:highlight>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l">
                        <a:lnSpc>
                          <a:spcPct val="115000"/>
                        </a:lnSpc>
                        <a:spcBef>
                          <a:spcPts val="0"/>
                        </a:spcBef>
                        <a:spcAft>
                          <a:spcPts val="0"/>
                        </a:spcAft>
                        <a:buClr>
                          <a:srgbClr val="000000"/>
                        </a:buClr>
                        <a:buSzPts val="1000"/>
                        <a:buFont typeface="Arial"/>
                        <a:buNone/>
                      </a:pPr>
                      <a:r>
                        <a:rPr lang="en-GB" sz="900">
                          <a:latin typeface="Arial"/>
                          <a:ea typeface="Arial"/>
                          <a:cs typeface="Arial"/>
                          <a:sym typeface="Arial"/>
                        </a:rPr>
                        <a:t>•</a:t>
                      </a:r>
                      <a:r>
                        <a:rPr lang="en-GB" sz="900" u="none" cap="none" strike="noStrike"/>
                        <a:t> </a:t>
                      </a:r>
                      <a:r>
                        <a:rPr lang="en-GB" sz="900"/>
                        <a:t>Critique primary and secondary sources, such as wartime photographs, propaganda posters, Churchill’s speeches, and evacuee letters, to evaluate the accuracy and reliability of information about the Battle of Britain and the Blitz.</a:t>
                      </a:r>
                      <a:br>
                        <a:rPr lang="en-GB" sz="900"/>
                      </a:br>
                      <a:r>
                        <a:rPr lang="en-GB" sz="900">
                          <a:latin typeface="Arial"/>
                          <a:ea typeface="Arial"/>
                          <a:cs typeface="Arial"/>
                          <a:sym typeface="Arial"/>
                        </a:rPr>
                        <a:t>•</a:t>
                      </a:r>
                      <a:r>
                        <a:rPr lang="en-GB" sz="900"/>
                        <a:t>Pose questions about events like the evacuation of children or the use of radar, using a range of reliable sources to answer these, while recognising that different accounts may offer contradictory perspectives due to bias or limited evidence.</a:t>
                      </a:r>
                      <a:br>
                        <a:rPr lang="en-GB" sz="900"/>
                      </a:br>
                      <a:r>
                        <a:rPr lang="en-GB" sz="900">
                          <a:latin typeface="Arial"/>
                          <a:ea typeface="Arial"/>
                          <a:cs typeface="Arial"/>
                          <a:sym typeface="Arial"/>
                        </a:rPr>
                        <a:t>•</a:t>
                      </a:r>
                      <a:r>
                        <a:rPr lang="en-GB" sz="900"/>
                        <a:t>Create a historical narrative of the Battle of Britain using both primary accounts (such as pilot diaries or broadcast transcripts) and secondary interpretations (like modern documentaries or textbooks), recognising how these sources complement and conflict with one another.</a:t>
                      </a:r>
                      <a:br>
                        <a:rPr lang="en-GB" sz="900"/>
                      </a:br>
                      <a:r>
                        <a:rPr lang="en-GB" sz="900">
                          <a:latin typeface="Arial"/>
                          <a:ea typeface="Arial"/>
                          <a:cs typeface="Arial"/>
                          <a:sym typeface="Arial"/>
                        </a:rPr>
                        <a:t>•</a:t>
                      </a:r>
                      <a:r>
                        <a:rPr lang="en-GB" sz="900"/>
                        <a:t>Understand that some wartime sources, such as posters or newspapers, were designed as propaganda to influence public opinion, and discuss how this affects our interpretation of WWII events and the legacy of figures like Churchill.</a:t>
                      </a:r>
                      <a:br>
                        <a:rPr lang="en-GB" sz="900"/>
                      </a:br>
                      <a:r>
                        <a:rPr lang="en-GB" sz="900">
                          <a:latin typeface="Arial"/>
                          <a:ea typeface="Arial"/>
                          <a:cs typeface="Arial"/>
                          <a:sym typeface="Arial"/>
                        </a:rPr>
                        <a:t>•</a:t>
                      </a:r>
                      <a:r>
                        <a:rPr lang="en-GB" sz="900"/>
                        <a:t>Discuss how history has shaped decisions made during and after WWII—such as evacuation policies, rationing, or the rebuilding of cities—and recognise how these decisions were influenced by past experiences and the need to protect future generations.</a:t>
                      </a:r>
                      <a:endParaRPr sz="9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225" name="Google Shape;225;p28"/>
          <p:cNvPicPr preferRelativeResize="0"/>
          <p:nvPr/>
        </p:nvPicPr>
        <p:blipFill>
          <a:blip r:embed="rId3">
            <a:alphaModFix/>
          </a:blip>
          <a:stretch>
            <a:fillRect/>
          </a:stretch>
        </p:blipFill>
        <p:spPr>
          <a:xfrm>
            <a:off x="178175" y="722350"/>
            <a:ext cx="345575" cy="345575"/>
          </a:xfrm>
          <a:prstGeom prst="rect">
            <a:avLst/>
          </a:prstGeom>
          <a:noFill/>
          <a:ln>
            <a:noFill/>
          </a:ln>
        </p:spPr>
      </p:pic>
      <p:pic>
        <p:nvPicPr>
          <p:cNvPr id="226" name="Google Shape;226;p28"/>
          <p:cNvPicPr preferRelativeResize="0"/>
          <p:nvPr/>
        </p:nvPicPr>
        <p:blipFill>
          <a:blip r:embed="rId4">
            <a:alphaModFix/>
          </a:blip>
          <a:stretch>
            <a:fillRect/>
          </a:stretch>
        </p:blipFill>
        <p:spPr>
          <a:xfrm>
            <a:off x="3405975" y="722350"/>
            <a:ext cx="345575" cy="345575"/>
          </a:xfrm>
          <a:prstGeom prst="rect">
            <a:avLst/>
          </a:prstGeom>
          <a:noFill/>
          <a:ln>
            <a:noFill/>
          </a:ln>
        </p:spPr>
      </p:pic>
      <p:pic>
        <p:nvPicPr>
          <p:cNvPr id="227" name="Google Shape;227;p28"/>
          <p:cNvPicPr preferRelativeResize="0"/>
          <p:nvPr/>
        </p:nvPicPr>
        <p:blipFill>
          <a:blip r:embed="rId5">
            <a:alphaModFix/>
          </a:blip>
          <a:stretch>
            <a:fillRect/>
          </a:stretch>
        </p:blipFill>
        <p:spPr>
          <a:xfrm>
            <a:off x="6633775" y="722348"/>
            <a:ext cx="345575" cy="345575"/>
          </a:xfrm>
          <a:prstGeom prst="rect">
            <a:avLst/>
          </a:prstGeom>
          <a:noFill/>
          <a:ln>
            <a:noFill/>
          </a:ln>
        </p:spPr>
      </p:pic>
      <p:pic>
        <p:nvPicPr>
          <p:cNvPr id="228" name="Google Shape;228;p28"/>
          <p:cNvPicPr preferRelativeResize="0"/>
          <p:nvPr/>
        </p:nvPicPr>
        <p:blipFill rotWithShape="1">
          <a:blip r:embed="rId6">
            <a:alphaModFix/>
          </a:blip>
          <a:srcRect b="0" l="0" r="0" t="0"/>
          <a:stretch/>
        </p:blipFill>
        <p:spPr>
          <a:xfrm>
            <a:off x="5791210" y="3036053"/>
            <a:ext cx="300476" cy="28710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9"/>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234" name="Google Shape;234;p29"/>
          <p:cNvGraphicFramePr/>
          <p:nvPr/>
        </p:nvGraphicFramePr>
        <p:xfrm>
          <a:off x="85154" y="334787"/>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a:t>
                      </a:r>
                      <a:r>
                        <a:rPr lang="en-GB" sz="1200">
                          <a:solidFill>
                            <a:schemeClr val="dk1"/>
                          </a:solidFill>
                          <a:latin typeface="Century Gothic"/>
                          <a:ea typeface="Century Gothic"/>
                          <a:cs typeface="Century Gothic"/>
                          <a:sym typeface="Century Gothic"/>
                        </a:rPr>
                        <a:t>6</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a:t>
                      </a:r>
                      <a:r>
                        <a:rPr lang="en-GB" sz="1200">
                          <a:solidFill>
                            <a:schemeClr val="dk1"/>
                          </a:solidFill>
                          <a:latin typeface="Century Gothic"/>
                          <a:ea typeface="Century Gothic"/>
                          <a:cs typeface="Century Gothic"/>
                          <a:sym typeface="Century Gothic"/>
                        </a:rPr>
                        <a:t> Industrial Revolution </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 </a:t>
                      </a:r>
                      <a:r>
                        <a:rPr lang="en-GB" sz="1200">
                          <a:solidFill>
                            <a:schemeClr val="dk1"/>
                          </a:solidFill>
                          <a:latin typeface="Century Gothic"/>
                          <a:ea typeface="Century Gothic"/>
                          <a:cs typeface="Century Gothic"/>
                          <a:sym typeface="Century Gothic"/>
                        </a:rPr>
                        <a:t>Conflict</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368800">
                <a:tc gridSpan="2">
                  <a:txBody>
                    <a:bodyPr/>
                    <a:lstStyle/>
                    <a:p>
                      <a:pPr indent="0" lvl="0" marL="0" rtl="0" algn="l">
                        <a:lnSpc>
                          <a:spcPct val="115000"/>
                        </a:lnSpc>
                        <a:spcBef>
                          <a:spcPts val="1200"/>
                        </a:spcBef>
                        <a:spcAft>
                          <a:spcPts val="1200"/>
                        </a:spcAft>
                        <a:buNone/>
                      </a:pPr>
                      <a:r>
                        <a:rPr lang="en-GB" sz="900">
                          <a:latin typeface="Century Gothic"/>
                          <a:ea typeface="Century Gothic"/>
                          <a:cs typeface="Century Gothic"/>
                          <a:sym typeface="Century Gothic"/>
                        </a:rPr>
                        <a:t>•Construct a timeline showing the move from </a:t>
                      </a:r>
                      <a:r>
                        <a:rPr b="1" lang="en-GB" sz="900">
                          <a:latin typeface="Century Gothic"/>
                          <a:ea typeface="Century Gothic"/>
                          <a:cs typeface="Century Gothic"/>
                          <a:sym typeface="Century Gothic"/>
                        </a:rPr>
                        <a:t>rural farming</a:t>
                      </a:r>
                      <a:r>
                        <a:rPr lang="en-GB" sz="900">
                          <a:latin typeface="Century Gothic"/>
                          <a:ea typeface="Century Gothic"/>
                          <a:cs typeface="Century Gothic"/>
                          <a:sym typeface="Century Gothic"/>
                        </a:rPr>
                        <a:t> to </a:t>
                      </a:r>
                      <a:r>
                        <a:rPr b="1" lang="en-GB" sz="900">
                          <a:latin typeface="Century Gothic"/>
                          <a:ea typeface="Century Gothic"/>
                          <a:cs typeface="Century Gothic"/>
                          <a:sym typeface="Century Gothic"/>
                        </a:rPr>
                        <a:t>factory-based industry</a:t>
                      </a:r>
                      <a:r>
                        <a:rPr lang="en-GB" sz="900">
                          <a:latin typeface="Century Gothic"/>
                          <a:ea typeface="Century Gothic"/>
                          <a:cs typeface="Century Gothic"/>
                          <a:sym typeface="Century Gothic"/>
                        </a:rPr>
                        <a:t>, including canals, railways and key inventions.                                                   •Place major developments such as the </a:t>
                      </a:r>
                      <a:r>
                        <a:rPr b="1" lang="en-GB" sz="900">
                          <a:latin typeface="Century Gothic"/>
                          <a:ea typeface="Century Gothic"/>
                          <a:cs typeface="Century Gothic"/>
                          <a:sym typeface="Century Gothic"/>
                        </a:rPr>
                        <a:t>steam engine</a:t>
                      </a:r>
                      <a:r>
                        <a:rPr lang="en-GB" sz="900">
                          <a:latin typeface="Century Gothic"/>
                          <a:ea typeface="Century Gothic"/>
                          <a:cs typeface="Century Gothic"/>
                          <a:sym typeface="Century Gothic"/>
                        </a:rPr>
                        <a:t>, </a:t>
                      </a:r>
                      <a:r>
                        <a:rPr b="1" lang="en-GB" sz="900">
                          <a:latin typeface="Century Gothic"/>
                          <a:ea typeface="Century Gothic"/>
                          <a:cs typeface="Century Gothic"/>
                          <a:sym typeface="Century Gothic"/>
                        </a:rPr>
                        <a:t>spinning jenny</a:t>
                      </a:r>
                      <a:r>
                        <a:rPr lang="en-GB" sz="900">
                          <a:latin typeface="Century Gothic"/>
                          <a:ea typeface="Century Gothic"/>
                          <a:cs typeface="Century Gothic"/>
                          <a:sym typeface="Century Gothic"/>
                        </a:rPr>
                        <a:t> and </a:t>
                      </a:r>
                      <a:r>
                        <a:rPr b="1" lang="en-GB" sz="900">
                          <a:latin typeface="Century Gothic"/>
                          <a:ea typeface="Century Gothic"/>
                          <a:cs typeface="Century Gothic"/>
                          <a:sym typeface="Century Gothic"/>
                        </a:rPr>
                        <a:t>railway</a:t>
                      </a:r>
                      <a:r>
                        <a:rPr lang="en-GB" sz="900">
                          <a:latin typeface="Century Gothic"/>
                          <a:ea typeface="Century Gothic"/>
                          <a:cs typeface="Century Gothic"/>
                          <a:sym typeface="Century Gothic"/>
                        </a:rPr>
                        <a:t> in chronological order and explain how they changed Britain.                                  •Identify and compare changes in work, transport and living conditions before and during the Industrial Revolution.</a:t>
                      </a:r>
                      <a:endParaRPr sz="9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lnSpc>
                          <a:spcPct val="115000"/>
                        </a:lnSpc>
                        <a:spcBef>
                          <a:spcPts val="1200"/>
                        </a:spcBef>
                        <a:spcAft>
                          <a:spcPts val="1200"/>
                        </a:spcAft>
                        <a:buNone/>
                      </a:pPr>
                      <a:r>
                        <a:rPr lang="en-GB" sz="900">
                          <a:latin typeface="Arial"/>
                          <a:ea typeface="Arial"/>
                          <a:cs typeface="Arial"/>
                          <a:sym typeface="Arial"/>
                        </a:rPr>
                        <a:t>•</a:t>
                      </a:r>
                      <a:r>
                        <a:rPr lang="en-GB" sz="900"/>
                        <a:t>Formulate an opinion about what life was like for factory workers by researching housing, health and working conditions.                  </a:t>
                      </a:r>
                      <a:r>
                        <a:rPr lang="en-GB" sz="900">
                          <a:latin typeface="Arial"/>
                          <a:ea typeface="Arial"/>
                          <a:cs typeface="Arial"/>
                          <a:sym typeface="Arial"/>
                        </a:rPr>
                        <a:t>•</a:t>
                      </a:r>
                      <a:r>
                        <a:rPr lang="en-GB" sz="900"/>
                        <a:t>Explain causes of industrialisation, including the search for work, new technology and transport links.                                                    </a:t>
                      </a:r>
                      <a:r>
                        <a:rPr lang="en-GB" sz="900">
                          <a:latin typeface="Arial"/>
                          <a:ea typeface="Arial"/>
                          <a:cs typeface="Arial"/>
                          <a:sym typeface="Arial"/>
                        </a:rPr>
                        <a:t>•</a:t>
                      </a:r>
                      <a:r>
                        <a:rPr lang="en-GB" sz="900"/>
                        <a:t>Create a structured account of how inventions improved production but worsened living conditions.                                          </a:t>
                      </a:r>
                      <a:r>
                        <a:rPr lang="en-GB" sz="900">
                          <a:latin typeface="Arial"/>
                          <a:ea typeface="Arial"/>
                          <a:cs typeface="Arial"/>
                          <a:sym typeface="Arial"/>
                        </a:rPr>
                        <a:t>•</a:t>
                      </a:r>
                      <a:r>
                        <a:rPr lang="en-GB" sz="900"/>
                        <a:t>Evaluate the importance of key inventions such as the steam engine and railway on British society.</a:t>
                      </a:r>
                      <a:endParaRPr sz="9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lnSpc>
                          <a:spcPct val="115000"/>
                        </a:lnSpc>
                        <a:spcBef>
                          <a:spcPts val="1200"/>
                        </a:spcBef>
                        <a:spcAft>
                          <a:spcPts val="0"/>
                        </a:spcAft>
                        <a:buClr>
                          <a:schemeClr val="dk1"/>
                        </a:buClr>
                        <a:buSzPts val="1100"/>
                        <a:buFont typeface="Arial"/>
                        <a:buNone/>
                      </a:pPr>
                      <a:r>
                        <a:rPr lang="en-GB" sz="900">
                          <a:latin typeface="Arial"/>
                          <a:ea typeface="Arial"/>
                          <a:cs typeface="Arial"/>
                          <a:sym typeface="Arial"/>
                        </a:rPr>
                        <a:t>•</a:t>
                      </a:r>
                      <a:r>
                        <a:rPr lang="en-GB" sz="900"/>
                        <a:t>Compare the lives of rural farm workers with factory workers in industrial towns.                                                                                             </a:t>
                      </a:r>
                      <a:r>
                        <a:rPr lang="en-GB" sz="900">
                          <a:latin typeface="Arial"/>
                          <a:ea typeface="Arial"/>
                          <a:cs typeface="Arial"/>
                          <a:sym typeface="Arial"/>
                        </a:rPr>
                        <a:t>•</a:t>
                      </a:r>
                      <a:r>
                        <a:rPr lang="en-GB" sz="900"/>
                        <a:t>Analyse how the Industrial Revolution affected social classes differently.</a:t>
                      </a:r>
                      <a:br>
                        <a:rPr lang="en-GB" sz="900"/>
                      </a:br>
                      <a:r>
                        <a:rPr lang="en-GB" sz="900">
                          <a:latin typeface="Arial"/>
                          <a:ea typeface="Arial"/>
                          <a:cs typeface="Arial"/>
                          <a:sym typeface="Arial"/>
                        </a:rPr>
                        <a:t>•</a:t>
                      </a:r>
                      <a:r>
                        <a:rPr lang="en-GB" sz="900"/>
                        <a:t>Compare industrial life in Britain to conditions in modern-day China.</a:t>
                      </a:r>
                      <a:br>
                        <a:rPr lang="en-GB" sz="900"/>
                      </a:br>
                      <a:r>
                        <a:rPr lang="en-GB" sz="900">
                          <a:latin typeface="Arial"/>
                          <a:ea typeface="Arial"/>
                          <a:cs typeface="Arial"/>
                          <a:sym typeface="Arial"/>
                        </a:rPr>
                        <a:t>•</a:t>
                      </a:r>
                      <a:r>
                        <a:rPr lang="en-GB" sz="900"/>
                        <a:t>Identify similarities and differences between housing, jobs and health across time periods.</a:t>
                      </a:r>
                      <a:endParaRPr sz="900"/>
                    </a:p>
                    <a:p>
                      <a:pPr indent="0" lvl="0" marL="0" rtl="0" algn="l">
                        <a:lnSpc>
                          <a:spcPct val="115000"/>
                        </a:lnSpc>
                        <a:spcBef>
                          <a:spcPts val="1200"/>
                        </a:spcBef>
                        <a:spcAft>
                          <a:spcPts val="1200"/>
                        </a:spcAft>
                        <a:buNone/>
                      </a:pPr>
                      <a:r>
                        <a:t/>
                      </a:r>
                      <a:endParaRPr sz="9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9225">
                <a:tc gridSpan="3">
                  <a:txBody>
                    <a:bodyPr/>
                    <a:lstStyle/>
                    <a:p>
                      <a:pPr indent="0" lvl="0" marL="0" marR="0" rtl="0" algn="ctr">
                        <a:lnSpc>
                          <a:spcPct val="100000"/>
                        </a:lnSpc>
                        <a:spcBef>
                          <a:spcPts val="0"/>
                        </a:spcBef>
                        <a:spcAft>
                          <a:spcPts val="0"/>
                        </a:spcAft>
                        <a:buClr>
                          <a:schemeClr val="dk1"/>
                        </a:buClr>
                        <a:buSzPts val="1400"/>
                        <a:buFont typeface="Arial"/>
                        <a:buNone/>
                      </a:pPr>
                      <a:r>
                        <a:rPr lang="en-GB" sz="900" u="none" cap="none" strike="noStrike">
                          <a:latin typeface="Century Gothic"/>
                          <a:ea typeface="Century Gothic"/>
                          <a:cs typeface="Century Gothic"/>
                          <a:sym typeface="Century Gothic"/>
                        </a:rPr>
                        <a:t>Substantive Knowledge</a:t>
                      </a:r>
                      <a:endParaRPr sz="9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lang="en-GB" sz="900">
                          <a:latin typeface="Century Gothic"/>
                          <a:ea typeface="Century Gothic"/>
                          <a:cs typeface="Century Gothic"/>
                          <a:sym typeface="Century Gothic"/>
                        </a:rPr>
                        <a:t>            </a:t>
                      </a:r>
                      <a:r>
                        <a:rPr lang="en-GB" sz="900" u="none" cap="none" strike="noStrike">
                          <a:latin typeface="Century Gothic"/>
                          <a:ea typeface="Century Gothic"/>
                          <a:cs typeface="Century Gothic"/>
                          <a:sym typeface="Century Gothic"/>
                        </a:rPr>
                        <a:t>Historical Enquiry and Interpretation</a:t>
                      </a:r>
                      <a:endParaRPr sz="900" u="none" cap="none" strike="noStrike">
                        <a:solidFill>
                          <a:schemeClr val="dk1"/>
                        </a:solidFill>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Order events in chronological order for the period</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Britain was largely made up of rural communities prior to the Industrial Revolution</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Prior to the Industrial Revolution, much work was made up of farming and home craft trades</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The Industrial Revolution is a period of technological change that led to mass production and faster transport</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Water was important in being able to power steam-based technologies and this is one of the reasons why major cities are often built near rivers</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Water was an important part of the development in transport e.g. the use of canals to be able to transport</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People began to move from rural communities into towns and cities to look for work</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The railway was created and increased transport speeds, connecting up the country</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People often lived in cramped housing conditions which led to the spread of diseases</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Name some inventions of the period (e.g. railway, spinning jenny, steam engine, electrical telegraph)</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Over time there were improvements in healthcare due to new technology</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Identify examples of how life was different as a result of the Industrial Revolution</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Identify ways in which the Industrial Revolution impacted on Derby (e.g. lace industry, terraced housing etc.)</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latin typeface="Century Gothic"/>
                          <a:ea typeface="Century Gothic"/>
                          <a:cs typeface="Century Gothic"/>
                          <a:sym typeface="Century Gothic"/>
                        </a:rPr>
                        <a:t>Discuss the links between our Industrial Revolution and the Industrial Revolution in modern-day China - Is it fair to try and slow their revolution when the West did the same thing?</a:t>
                      </a:r>
                      <a:endParaRPr sz="900">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t/>
                      </a:r>
                      <a:endParaRPr sz="900">
                        <a:solidFill>
                          <a:srgbClr val="242424"/>
                        </a:solidFill>
                        <a:highlight>
                          <a:srgbClr val="FFFFFF"/>
                        </a:highlight>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t>Critique inventions, census records and factory reports to judge how reliable each source is.</a:t>
                      </a:r>
                      <a:endParaRPr sz="900"/>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t>Use a range of sources to answer challenging questions about working conditions, even when evidence differs.</a:t>
                      </a:r>
                      <a:endParaRPr sz="900"/>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t>Create an account of industrial change using primary and secondary sources as evidence.</a:t>
                      </a:r>
                      <a:endParaRPr sz="900"/>
                    </a:p>
                    <a:p>
                      <a:pPr indent="0" lvl="0" marL="0" rtl="0" algn="l">
                        <a:lnSpc>
                          <a:spcPct val="115000"/>
                        </a:lnSpc>
                        <a:spcBef>
                          <a:spcPts val="0"/>
                        </a:spcBef>
                        <a:spcAft>
                          <a:spcPts val="0"/>
                        </a:spcAft>
                        <a:buClr>
                          <a:schemeClr val="dk1"/>
                        </a:buClr>
                        <a:buSzPts val="1100"/>
                        <a:buFont typeface="Arial"/>
                        <a:buNone/>
                      </a:pPr>
                      <a:r>
                        <a:rPr lang="en-GB" sz="900">
                          <a:latin typeface="Arial"/>
                          <a:ea typeface="Arial"/>
                          <a:cs typeface="Arial"/>
                          <a:sym typeface="Arial"/>
                        </a:rPr>
                        <a:t>•</a:t>
                      </a:r>
                      <a:r>
                        <a:rPr lang="en-GB" sz="900"/>
                        <a:t>Identify propaganda, opinion or bias in sources and explain how this affects understanding of the past.</a:t>
                      </a:r>
                      <a:endParaRPr sz="900"/>
                    </a:p>
                    <a:p>
                      <a:pPr indent="0" lvl="0" marL="0" marR="0" rtl="0" algn="l">
                        <a:lnSpc>
                          <a:spcPct val="115000"/>
                        </a:lnSpc>
                        <a:spcBef>
                          <a:spcPts val="0"/>
                        </a:spcBef>
                        <a:spcAft>
                          <a:spcPts val="0"/>
                        </a:spcAft>
                        <a:buClr>
                          <a:srgbClr val="000000"/>
                        </a:buClr>
                        <a:buSzPts val="1000"/>
                        <a:buFont typeface="Arial"/>
                        <a:buNone/>
                      </a:pPr>
                      <a:r>
                        <a:t/>
                      </a:r>
                      <a:endParaRPr sz="9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235" name="Google Shape;235;p29"/>
          <p:cNvPicPr preferRelativeResize="0"/>
          <p:nvPr/>
        </p:nvPicPr>
        <p:blipFill>
          <a:blip r:embed="rId3">
            <a:alphaModFix/>
          </a:blip>
          <a:stretch>
            <a:fillRect/>
          </a:stretch>
        </p:blipFill>
        <p:spPr>
          <a:xfrm>
            <a:off x="178175" y="722350"/>
            <a:ext cx="345575" cy="345575"/>
          </a:xfrm>
          <a:prstGeom prst="rect">
            <a:avLst/>
          </a:prstGeom>
          <a:noFill/>
          <a:ln>
            <a:noFill/>
          </a:ln>
        </p:spPr>
      </p:pic>
      <p:pic>
        <p:nvPicPr>
          <p:cNvPr id="236" name="Google Shape;236;p29"/>
          <p:cNvPicPr preferRelativeResize="0"/>
          <p:nvPr/>
        </p:nvPicPr>
        <p:blipFill>
          <a:blip r:embed="rId4">
            <a:alphaModFix/>
          </a:blip>
          <a:stretch>
            <a:fillRect/>
          </a:stretch>
        </p:blipFill>
        <p:spPr>
          <a:xfrm>
            <a:off x="3405975" y="722350"/>
            <a:ext cx="345575" cy="345575"/>
          </a:xfrm>
          <a:prstGeom prst="rect">
            <a:avLst/>
          </a:prstGeom>
          <a:noFill/>
          <a:ln>
            <a:noFill/>
          </a:ln>
        </p:spPr>
      </p:pic>
      <p:pic>
        <p:nvPicPr>
          <p:cNvPr id="237" name="Google Shape;237;p29"/>
          <p:cNvPicPr preferRelativeResize="0"/>
          <p:nvPr/>
        </p:nvPicPr>
        <p:blipFill>
          <a:blip r:embed="rId5">
            <a:alphaModFix/>
          </a:blip>
          <a:stretch>
            <a:fillRect/>
          </a:stretch>
        </p:blipFill>
        <p:spPr>
          <a:xfrm>
            <a:off x="6633775" y="722348"/>
            <a:ext cx="345575" cy="345575"/>
          </a:xfrm>
          <a:prstGeom prst="rect">
            <a:avLst/>
          </a:prstGeom>
          <a:noFill/>
          <a:ln>
            <a:noFill/>
          </a:ln>
        </p:spPr>
      </p:pic>
      <p:pic>
        <p:nvPicPr>
          <p:cNvPr id="238" name="Google Shape;238;p29"/>
          <p:cNvPicPr preferRelativeResize="0"/>
          <p:nvPr/>
        </p:nvPicPr>
        <p:blipFill rotWithShape="1">
          <a:blip r:embed="rId6">
            <a:alphaModFix/>
          </a:blip>
          <a:srcRect b="0" l="0" r="0" t="0"/>
          <a:stretch/>
        </p:blipFill>
        <p:spPr>
          <a:xfrm>
            <a:off x="5770260" y="2715253"/>
            <a:ext cx="300476" cy="28710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0"/>
          <p:cNvSpPr txBox="1"/>
          <p:nvPr/>
        </p:nvSpPr>
        <p:spPr>
          <a:xfrm>
            <a:off x="85155" y="55331"/>
            <a:ext cx="32316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200" u="sng" cap="none" strike="noStrike">
                <a:solidFill>
                  <a:schemeClr val="dk1"/>
                </a:solidFill>
                <a:latin typeface="Century Gothic"/>
                <a:ea typeface="Century Gothic"/>
                <a:cs typeface="Century Gothic"/>
                <a:sym typeface="Century Gothic"/>
              </a:rPr>
              <a:t>History Progression Map</a:t>
            </a:r>
            <a:endParaRPr b="0" i="0" sz="1200" u="none" cap="none" strike="noStrike">
              <a:solidFill>
                <a:srgbClr val="000000"/>
              </a:solidFill>
              <a:latin typeface="Arial"/>
              <a:ea typeface="Arial"/>
              <a:cs typeface="Arial"/>
              <a:sym typeface="Arial"/>
            </a:endParaRPr>
          </a:p>
        </p:txBody>
      </p:sp>
      <p:graphicFrame>
        <p:nvGraphicFramePr>
          <p:cNvPr id="244" name="Google Shape;244;p30"/>
          <p:cNvGraphicFramePr/>
          <p:nvPr/>
        </p:nvGraphicFramePr>
        <p:xfrm>
          <a:off x="85154" y="348166"/>
          <a:ext cx="3000000" cy="3000000"/>
        </p:xfrm>
        <a:graphic>
          <a:graphicData uri="http://schemas.openxmlformats.org/drawingml/2006/table">
            <a:tbl>
              <a:tblPr bandRow="1" firstRow="1">
                <a:noFill/>
                <a:tableStyleId>{6ACEC925-000F-4FAF-873D-290E2086AF4B}</a:tableStyleId>
              </a:tblPr>
              <a:tblGrid>
                <a:gridCol w="1627100"/>
                <a:gridCol w="1618125"/>
                <a:gridCol w="2384625"/>
                <a:gridCol w="860625"/>
                <a:gridCol w="387725"/>
                <a:gridCol w="2857500"/>
              </a:tblGrid>
              <a:tr h="368800">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Year </a:t>
                      </a:r>
                      <a:r>
                        <a:rPr lang="en-GB" sz="1200">
                          <a:solidFill>
                            <a:schemeClr val="dk1"/>
                          </a:solidFill>
                          <a:latin typeface="Century Gothic"/>
                          <a:ea typeface="Century Gothic"/>
                          <a:cs typeface="Century Gothic"/>
                          <a:sym typeface="Century Gothic"/>
                        </a:rPr>
                        <a:t>6</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gridSpan="4">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Theme:</a:t>
                      </a:r>
                      <a:r>
                        <a:rPr lang="en-GB" sz="1200">
                          <a:solidFill>
                            <a:schemeClr val="dk1"/>
                          </a:solidFill>
                          <a:latin typeface="Century Gothic"/>
                          <a:ea typeface="Century Gothic"/>
                          <a:cs typeface="Century Gothic"/>
                          <a:sym typeface="Century Gothic"/>
                        </a:rPr>
                        <a:t> Crime and Punishment through the ages</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hMerge="1"/>
                <a:tc hMerge="1"/>
                <a:tc>
                  <a:txBody>
                    <a:bodyPr/>
                    <a:lstStyle/>
                    <a:p>
                      <a:pPr indent="0" lvl="0" marL="0" marR="0" rtl="0" algn="l">
                        <a:lnSpc>
                          <a:spcPct val="100000"/>
                        </a:lnSpc>
                        <a:spcBef>
                          <a:spcPts val="0"/>
                        </a:spcBef>
                        <a:spcAft>
                          <a:spcPts val="0"/>
                        </a:spcAft>
                        <a:buClr>
                          <a:srgbClr val="000000"/>
                        </a:buClr>
                        <a:buSzPts val="1400"/>
                        <a:buFont typeface="Arial"/>
                        <a:buNone/>
                      </a:pPr>
                      <a:r>
                        <a:rPr lang="en-GB" sz="1200" u="none" cap="none" strike="noStrike">
                          <a:solidFill>
                            <a:schemeClr val="dk1"/>
                          </a:solidFill>
                          <a:latin typeface="Century Gothic"/>
                          <a:ea typeface="Century Gothic"/>
                          <a:cs typeface="Century Gothic"/>
                          <a:sym typeface="Century Gothic"/>
                        </a:rPr>
                        <a:t>Key concepts:</a:t>
                      </a:r>
                      <a:r>
                        <a:rPr lang="en-GB" sz="1200">
                          <a:solidFill>
                            <a:schemeClr val="dk1"/>
                          </a:solidFill>
                          <a:latin typeface="Century Gothic"/>
                          <a:ea typeface="Century Gothic"/>
                          <a:cs typeface="Century Gothic"/>
                          <a:sym typeface="Century Gothic"/>
                        </a:rPr>
                        <a:t> Leadership</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r>
              <a:tr h="368800">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Chronological Understanding</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Significance and Cause and Effect</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c gridSpan="2">
                  <a:txBody>
                    <a:bodyPr/>
                    <a:lstStyle/>
                    <a:p>
                      <a:pPr indent="0" lvl="0" marL="0" marR="0" rtl="0" algn="ctr">
                        <a:lnSpc>
                          <a:spcPct val="100000"/>
                        </a:lnSpc>
                        <a:spcBef>
                          <a:spcPts val="0"/>
                        </a:spcBef>
                        <a:spcAft>
                          <a:spcPts val="0"/>
                        </a:spcAft>
                        <a:buClr>
                          <a:srgbClr val="000000"/>
                        </a:buClr>
                        <a:buSzPts val="1400"/>
                        <a:buFont typeface="Arial"/>
                        <a:buNone/>
                      </a:pPr>
                      <a:r>
                        <a:rPr b="1" lang="en-GB" sz="1200" u="none" cap="none" strike="noStrike">
                          <a:latin typeface="Century Gothic"/>
                          <a:ea typeface="Century Gothic"/>
                          <a:cs typeface="Century Gothic"/>
                          <a:sym typeface="Century Gothic"/>
                        </a:rPr>
                        <a:t>Similarities and Differences </a:t>
                      </a:r>
                      <a:endParaRPr b="1" sz="12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3C6E7"/>
                    </a:solidFill>
                  </a:tcPr>
                </a:tc>
                <a:tc hMerge="1"/>
              </a:tr>
              <a:tr h="368800">
                <a:tc gridSpan="2">
                  <a:txBody>
                    <a:bodyPr/>
                    <a:lstStyle/>
                    <a:p>
                      <a:pPr indent="0" lvl="0" marL="0" rtl="0" algn="l">
                        <a:lnSpc>
                          <a:spcPct val="115000"/>
                        </a:lnSpc>
                        <a:spcBef>
                          <a:spcPts val="1200"/>
                        </a:spcBef>
                        <a:spcAft>
                          <a:spcPts val="1200"/>
                        </a:spcAft>
                        <a:buNone/>
                      </a:pPr>
                      <a:r>
                        <a:rPr lang="en-GB" sz="900">
                          <a:latin typeface="Arial"/>
                          <a:ea typeface="Arial"/>
                          <a:cs typeface="Arial"/>
                          <a:sym typeface="Arial"/>
                        </a:rPr>
                        <a:t>•</a:t>
                      </a:r>
                      <a:r>
                        <a:rPr lang="en-GB" sz="900"/>
                        <a:t> Construct a timeline showing changes in justice systems, from Anglo-Saxon community-led tithing and trial by ordeal to the development of compensation laws under the Vikings                                                                                                                              </a:t>
                      </a:r>
                      <a:r>
                        <a:rPr lang="en-GB" sz="900">
                          <a:latin typeface="Arial"/>
                          <a:ea typeface="Arial"/>
                          <a:cs typeface="Arial"/>
                          <a:sym typeface="Arial"/>
                        </a:rPr>
                        <a:t>•</a:t>
                      </a:r>
                      <a:r>
                        <a:rPr lang="en-GB" sz="900"/>
                        <a:t>Draw parallels between Tudor punishments and earlier Roman methods, showing how public punishments were used across different periods to deter crime and maintain authority                ·  </a:t>
                      </a:r>
                      <a:r>
                        <a:rPr lang="en-GB" sz="900">
                          <a:latin typeface="Arial"/>
                          <a:ea typeface="Arial"/>
                          <a:cs typeface="Arial"/>
                          <a:sym typeface="Arial"/>
                        </a:rPr>
                        <a:t>•</a:t>
                      </a:r>
                      <a:r>
                        <a:rPr lang="en-GB" sz="900"/>
                        <a:t>Use timelines to track how crime and punishment in Britain changed from Roman to modern times, highlighting key turning points such as the abolition of the death penalty in 1965 and comparing this to earlier periods when capital punishment was common.</a:t>
                      </a:r>
                      <a:endParaRPr sz="1000" u="none" cap="none" strike="noStrike">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lnSpc>
                          <a:spcPct val="115000"/>
                        </a:lnSpc>
                        <a:spcBef>
                          <a:spcPts val="1200"/>
                        </a:spcBef>
                        <a:spcAft>
                          <a:spcPts val="1200"/>
                        </a:spcAft>
                        <a:buClr>
                          <a:schemeClr val="dk1"/>
                        </a:buClr>
                        <a:buSzPts val="1100"/>
                        <a:buFont typeface="Arial"/>
                        <a:buNone/>
                      </a:pPr>
                      <a:r>
                        <a:rPr lang="en-GB" sz="900">
                          <a:latin typeface="Arial"/>
                          <a:ea typeface="Arial"/>
                          <a:cs typeface="Arial"/>
                          <a:sym typeface="Arial"/>
                        </a:rPr>
                        <a:t>•</a:t>
                      </a:r>
                      <a:r>
                        <a:rPr lang="en-GB" sz="900"/>
                        <a:t> Formulate an opinion about what life was like for people accused of crimes during the Anglo-Saxon and Tudor periods by researching the key features of punishments such as trial by ordeal, wergild, and public execution.                                                        </a:t>
                      </a:r>
                      <a:r>
                        <a:rPr lang="en-GB" sz="900">
                          <a:latin typeface="Arial"/>
                          <a:ea typeface="Arial"/>
                          <a:cs typeface="Arial"/>
                          <a:sym typeface="Arial"/>
                        </a:rPr>
                        <a:t>•</a:t>
                      </a:r>
                      <a:r>
                        <a:rPr lang="en-GB" sz="900"/>
                        <a:t>Create a structured account of how attitudes to crime and punishment changed during the English Civil War, considering the political nature of crimes like treason and rebellion, and how justice varied depending on who held power.                               </a:t>
                      </a:r>
                      <a:r>
                        <a:rPr lang="en-GB" sz="900">
                          <a:latin typeface="Arial"/>
                          <a:ea typeface="Arial"/>
                          <a:cs typeface="Arial"/>
                          <a:sym typeface="Arial"/>
                        </a:rPr>
                        <a:t>•</a:t>
                      </a:r>
                      <a:r>
                        <a:rPr lang="en-GB" sz="900"/>
                        <a:t>Evaluate the significance of the abolition of the death penalty in 1965 by exploring causes such as changing public opinion and political influence, and compare this to past justifications for using public executions.</a:t>
                      </a:r>
                      <a:endParaRPr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gridSpan="2">
                  <a:txBody>
                    <a:bodyPr/>
                    <a:lstStyle/>
                    <a:p>
                      <a:pPr indent="0" lvl="0" marL="0" rtl="0" algn="l">
                        <a:lnSpc>
                          <a:spcPct val="115000"/>
                        </a:lnSpc>
                        <a:spcBef>
                          <a:spcPts val="1200"/>
                        </a:spcBef>
                        <a:spcAft>
                          <a:spcPts val="0"/>
                        </a:spcAft>
                        <a:buClr>
                          <a:schemeClr val="dk1"/>
                        </a:buClr>
                        <a:buSzPts val="1100"/>
                        <a:buFont typeface="Arial"/>
                        <a:buNone/>
                      </a:pPr>
                      <a:r>
                        <a:rPr lang="en-GB" sz="900"/>
                        <a:t>·</a:t>
                      </a:r>
                      <a:r>
                        <a:rPr lang="en-GB" sz="900">
                          <a:latin typeface="Arial"/>
                          <a:ea typeface="Arial"/>
                          <a:cs typeface="Arial"/>
                          <a:sym typeface="Arial"/>
                        </a:rPr>
                        <a:t>•</a:t>
                      </a:r>
                      <a:r>
                        <a:rPr lang="en-GB" sz="900"/>
                        <a:t>Investigate how the Victorian prison system focused on discipline and hard labour, and compare this to earlier punishments, exploring how society’s views on justice and reform evolved.                                                                                                  ·  </a:t>
                      </a:r>
                      <a:r>
                        <a:rPr lang="en-GB" sz="900">
                          <a:latin typeface="Arial"/>
                          <a:ea typeface="Arial"/>
                          <a:cs typeface="Arial"/>
                          <a:sym typeface="Arial"/>
                        </a:rPr>
                        <a:t>•</a:t>
                      </a:r>
                      <a:r>
                        <a:rPr lang="en-GB" sz="900"/>
                        <a:t>Analyse how punishments and justice systems affected different social classes, such as how Norman laws punished the lower classes more harshly, or how Tudor vagrants were treated differently from landowners.</a:t>
                      </a:r>
                      <a:endParaRPr sz="900"/>
                    </a:p>
                    <a:p>
                      <a:pPr indent="0" lvl="0" marL="0" marR="0" rtl="0" algn="ctr">
                        <a:lnSpc>
                          <a:spcPct val="100000"/>
                        </a:lnSpc>
                        <a:spcBef>
                          <a:spcPts val="1200"/>
                        </a:spcBef>
                        <a:spcAft>
                          <a:spcPts val="0"/>
                        </a:spcAft>
                        <a:buClr>
                          <a:srgbClr val="000000"/>
                        </a:buClr>
                        <a:buSzPts val="1400"/>
                        <a:buFont typeface="Arial"/>
                        <a:buNone/>
                      </a:pPr>
                      <a:r>
                        <a:t/>
                      </a:r>
                      <a:endParaRPr b="1" sz="120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r>
              <a:tr h="329225">
                <a:tc gridSpan="3">
                  <a:txBody>
                    <a:bodyPr/>
                    <a:lstStyle/>
                    <a:p>
                      <a:pPr indent="0" lvl="0" marL="0" marR="0" rtl="0" algn="ctr">
                        <a:lnSpc>
                          <a:spcPct val="100000"/>
                        </a:lnSpc>
                        <a:spcBef>
                          <a:spcPts val="0"/>
                        </a:spcBef>
                        <a:spcAft>
                          <a:spcPts val="0"/>
                        </a:spcAft>
                        <a:buClr>
                          <a:schemeClr val="dk1"/>
                        </a:buClr>
                        <a:buSzPts val="1400"/>
                        <a:buFont typeface="Arial"/>
                        <a:buNone/>
                      </a:pPr>
                      <a:r>
                        <a:rPr b="1" lang="en-GB" sz="1200" u="none" cap="none" strike="noStrike">
                          <a:latin typeface="Century Gothic"/>
                          <a:ea typeface="Century Gothic"/>
                          <a:cs typeface="Century Gothic"/>
                          <a:sym typeface="Century Gothic"/>
                        </a:rPr>
                        <a:t>Substantive Knowledge</a:t>
                      </a:r>
                      <a:endParaRPr sz="12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c gridSpan="3">
                  <a:txBody>
                    <a:bodyPr/>
                    <a:lstStyle/>
                    <a:p>
                      <a:pPr indent="0" lvl="0" marL="0" marR="0" rtl="0" algn="l">
                        <a:lnSpc>
                          <a:spcPct val="100000"/>
                        </a:lnSpc>
                        <a:spcBef>
                          <a:spcPts val="0"/>
                        </a:spcBef>
                        <a:spcAft>
                          <a:spcPts val="0"/>
                        </a:spcAft>
                        <a:buClr>
                          <a:schemeClr val="dk1"/>
                        </a:buClr>
                        <a:buSzPts val="1400"/>
                        <a:buFont typeface="Arial"/>
                        <a:buNone/>
                      </a:pPr>
                      <a:r>
                        <a:rPr b="1" lang="en-GB" sz="1200">
                          <a:latin typeface="Century Gothic"/>
                          <a:ea typeface="Century Gothic"/>
                          <a:cs typeface="Century Gothic"/>
                          <a:sym typeface="Century Gothic"/>
                        </a:rPr>
                        <a:t>            </a:t>
                      </a:r>
                      <a:r>
                        <a:rPr b="1" lang="en-GB" sz="1200" u="none" cap="none" strike="noStrike">
                          <a:latin typeface="Century Gothic"/>
                          <a:ea typeface="Century Gothic"/>
                          <a:cs typeface="Century Gothic"/>
                          <a:sym typeface="Century Gothic"/>
                        </a:rPr>
                        <a:t>Historical Enquiry and Interpretation</a:t>
                      </a:r>
                      <a:endParaRPr sz="12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BBD6EE"/>
                    </a:solidFill>
                  </a:tcPr>
                </a:tc>
                <a:tc hMerge="1"/>
                <a:tc hMerge="1"/>
              </a:tr>
              <a:tr h="368800">
                <a:tc gridSpan="3">
                  <a:txBody>
                    <a:bodyPr/>
                    <a:lstStyle/>
                    <a:p>
                      <a:pPr indent="0" lvl="0" marL="0" rtl="0" algn="l">
                        <a:lnSpc>
                          <a:spcPct val="115000"/>
                        </a:lnSpc>
                        <a:spcBef>
                          <a:spcPts val="1200"/>
                        </a:spcBef>
                        <a:spcAft>
                          <a:spcPts val="1200"/>
                        </a:spcAft>
                        <a:buNone/>
                      </a:pPr>
                      <a:r>
                        <a:rPr lang="en-GB" sz="900">
                          <a:latin typeface="Arial"/>
                          <a:ea typeface="Arial"/>
                          <a:cs typeface="Arial"/>
                          <a:sym typeface="Arial"/>
                        </a:rPr>
                        <a:t>•</a:t>
                      </a:r>
                      <a:r>
                        <a:rPr lang="en-GB" sz="850">
                          <a:latin typeface="Century Gothic"/>
                          <a:ea typeface="Century Gothic"/>
                          <a:cs typeface="Century Gothic"/>
                          <a:sym typeface="Century Gothic"/>
                        </a:rPr>
                        <a:t>Romans introduced written laws and harsh punishments such as crucifixion, execution, and whipping to keep order in their provinces.</a:t>
                      </a:r>
                      <a:br>
                        <a:rPr lang="en-GB" sz="850">
                          <a:latin typeface="Century Gothic"/>
                          <a:ea typeface="Century Gothic"/>
                          <a:cs typeface="Century Gothic"/>
                          <a:sym typeface="Century Gothic"/>
                        </a:rPr>
                      </a:br>
                      <a:r>
                        <a:rPr lang="en-GB" sz="900">
                          <a:latin typeface="Arial"/>
                          <a:ea typeface="Arial"/>
                          <a:cs typeface="Arial"/>
                          <a:sym typeface="Arial"/>
                        </a:rPr>
                        <a:t>•</a:t>
                      </a:r>
                      <a:r>
                        <a:rPr lang="en-GB" sz="850">
                          <a:latin typeface="Century Gothic"/>
                          <a:ea typeface="Century Gothic"/>
                          <a:cs typeface="Century Gothic"/>
                          <a:sym typeface="Century Gothic"/>
                        </a:rPr>
                        <a:t>Roman laws were enforced by soldiers and local officials; there was no police force, and punishments were often public to deter others.</a:t>
                      </a:r>
                      <a:br>
                        <a:rPr lang="en-GB" sz="850">
                          <a:latin typeface="Century Gothic"/>
                          <a:ea typeface="Century Gothic"/>
                          <a:cs typeface="Century Gothic"/>
                          <a:sym typeface="Century Gothic"/>
                        </a:rPr>
                      </a:br>
                      <a:r>
                        <a:rPr lang="en-GB" sz="900">
                          <a:latin typeface="Arial"/>
                          <a:ea typeface="Arial"/>
                          <a:cs typeface="Arial"/>
                          <a:sym typeface="Arial"/>
                        </a:rPr>
                        <a:t>•</a:t>
                      </a:r>
                      <a:r>
                        <a:rPr lang="en-GB" sz="850">
                          <a:latin typeface="Century Gothic"/>
                          <a:ea typeface="Century Gothic"/>
                          <a:cs typeface="Century Gothic"/>
                          <a:sym typeface="Century Gothic"/>
                        </a:rPr>
                        <a:t>Anglo-Saxon local communities used the “tithing” system where groups of men were responsible for each other’s behaviour.</a:t>
                      </a:r>
                      <a:br>
                        <a:rPr lang="en-GB" sz="850">
                          <a:latin typeface="Century Gothic"/>
                          <a:ea typeface="Century Gothic"/>
                          <a:cs typeface="Century Gothic"/>
                          <a:sym typeface="Century Gothic"/>
                        </a:rPr>
                      </a:br>
                      <a:r>
                        <a:rPr lang="en-GB" sz="900">
                          <a:latin typeface="Arial"/>
                          <a:ea typeface="Arial"/>
                          <a:cs typeface="Arial"/>
                          <a:sym typeface="Arial"/>
                        </a:rPr>
                        <a:t>•</a:t>
                      </a:r>
                      <a:r>
                        <a:rPr lang="en-GB" sz="850">
                          <a:latin typeface="Century Gothic"/>
                          <a:ea typeface="Century Gothic"/>
                          <a:cs typeface="Century Gothic"/>
                          <a:sym typeface="Century Gothic"/>
                        </a:rPr>
                        <a:t>Anglo-Saxon punishments were often brutal, including trial by ordeal</a:t>
                      </a:r>
                      <a:br>
                        <a:rPr lang="en-GB" sz="850">
                          <a:latin typeface="Century Gothic"/>
                          <a:ea typeface="Century Gothic"/>
                          <a:cs typeface="Century Gothic"/>
                          <a:sym typeface="Century Gothic"/>
                        </a:rPr>
                      </a:br>
                      <a:r>
                        <a:rPr lang="en-GB" sz="850">
                          <a:latin typeface="Century Gothic"/>
                          <a:ea typeface="Century Gothic"/>
                          <a:cs typeface="Century Gothic"/>
                          <a:sym typeface="Century Gothic"/>
                        </a:rPr>
                        <a:t>Vikings brought their own laws and customs, often focused on compensation, known as “wergild”, paid to victims' families instead of corporal punishment.</a:t>
                      </a:r>
                      <a:br>
                        <a:rPr lang="en-GB" sz="850">
                          <a:latin typeface="Century Gothic"/>
                          <a:ea typeface="Century Gothic"/>
                          <a:cs typeface="Century Gothic"/>
                          <a:sym typeface="Century Gothic"/>
                        </a:rPr>
                      </a:br>
                      <a:r>
                        <a:rPr lang="en-GB" sz="900">
                          <a:latin typeface="Arial"/>
                          <a:ea typeface="Arial"/>
                          <a:cs typeface="Arial"/>
                          <a:sym typeface="Arial"/>
                        </a:rPr>
                        <a:t>•</a:t>
                      </a:r>
                      <a:r>
                        <a:rPr lang="en-GB" sz="850">
                          <a:latin typeface="Century Gothic"/>
                          <a:ea typeface="Century Gothic"/>
                          <a:cs typeface="Century Gothic"/>
                          <a:sym typeface="Century Gothic"/>
                        </a:rPr>
                        <a:t>The Normans built castles and used fear to control the population, and punishments became harsher for the lower classes, with increased use of capital punishment.</a:t>
                      </a:r>
                      <a:br>
                        <a:rPr lang="en-GB" sz="850">
                          <a:latin typeface="Century Gothic"/>
                          <a:ea typeface="Century Gothic"/>
                          <a:cs typeface="Century Gothic"/>
                          <a:sym typeface="Century Gothic"/>
                        </a:rPr>
                      </a:br>
                      <a:r>
                        <a:rPr lang="en-GB" sz="900">
                          <a:latin typeface="Arial"/>
                          <a:ea typeface="Arial"/>
                          <a:cs typeface="Arial"/>
                          <a:sym typeface="Arial"/>
                        </a:rPr>
                        <a:t>•</a:t>
                      </a:r>
                      <a:r>
                        <a:rPr lang="en-GB" sz="850">
                          <a:latin typeface="Century Gothic"/>
                          <a:ea typeface="Century Gothic"/>
                          <a:cs typeface="Century Gothic"/>
                          <a:sym typeface="Century Gothic"/>
                        </a:rPr>
                        <a:t>Tudor period was A time of public executions and harsh punishments to scare people, including hanging, drawing and quartering, especially for treason.</a:t>
                      </a:r>
                      <a:br>
                        <a:rPr lang="en-GB" sz="850">
                          <a:latin typeface="Century Gothic"/>
                          <a:ea typeface="Century Gothic"/>
                          <a:cs typeface="Century Gothic"/>
                          <a:sym typeface="Century Gothic"/>
                        </a:rPr>
                      </a:br>
                      <a:r>
                        <a:rPr lang="en-GB" sz="900">
                          <a:latin typeface="Arial"/>
                          <a:ea typeface="Arial"/>
                          <a:cs typeface="Arial"/>
                          <a:sym typeface="Arial"/>
                        </a:rPr>
                        <a:t>•</a:t>
                      </a:r>
                      <a:r>
                        <a:rPr lang="en-GB" sz="850">
                          <a:latin typeface="Century Gothic"/>
                          <a:ea typeface="Century Gothic"/>
                          <a:cs typeface="Century Gothic"/>
                          <a:sym typeface="Century Gothic"/>
                        </a:rPr>
                        <a:t>In Tudor times, crime increased in towns, leading to new crimes like vagrancy (being homeless) being punished harshly.</a:t>
                      </a:r>
                      <a:br>
                        <a:rPr lang="en-GB" sz="850">
                          <a:latin typeface="Century Gothic"/>
                          <a:ea typeface="Century Gothic"/>
                          <a:cs typeface="Century Gothic"/>
                          <a:sym typeface="Century Gothic"/>
                        </a:rPr>
                      </a:br>
                      <a:r>
                        <a:rPr lang="en-GB" sz="900">
                          <a:latin typeface="Arial"/>
                          <a:ea typeface="Arial"/>
                          <a:cs typeface="Arial"/>
                          <a:sym typeface="Arial"/>
                        </a:rPr>
                        <a:t>•</a:t>
                      </a:r>
                      <a:r>
                        <a:rPr lang="en-GB" sz="850">
                          <a:latin typeface="Century Gothic"/>
                          <a:ea typeface="Century Gothic"/>
                          <a:cs typeface="Century Gothic"/>
                          <a:sym typeface="Century Gothic"/>
                        </a:rPr>
                        <a:t>English Civil War (1642–1651): Political crimes such as rebellion and treason were punished severely; laws changed depending on who was in power.</a:t>
                      </a:r>
                      <a:br>
                        <a:rPr lang="en-GB" sz="850">
                          <a:latin typeface="Century Gothic"/>
                          <a:ea typeface="Century Gothic"/>
                          <a:cs typeface="Century Gothic"/>
                          <a:sym typeface="Century Gothic"/>
                        </a:rPr>
                      </a:br>
                      <a:r>
                        <a:rPr lang="en-GB" sz="900">
                          <a:latin typeface="Arial"/>
                          <a:ea typeface="Arial"/>
                          <a:cs typeface="Arial"/>
                          <a:sym typeface="Arial"/>
                        </a:rPr>
                        <a:t>•</a:t>
                      </a:r>
                      <a:r>
                        <a:rPr lang="en-GB" sz="850">
                          <a:latin typeface="Century Gothic"/>
                          <a:ea typeface="Century Gothic"/>
                          <a:cs typeface="Century Gothic"/>
                          <a:sym typeface="Century Gothic"/>
                        </a:rPr>
                        <a:t>The police force was established just before the Victorian period,  beginning with the Metropolitan Police in 1829                                                                                                                                                                       </a:t>
                      </a:r>
                      <a:r>
                        <a:rPr lang="en-GB" sz="900">
                          <a:latin typeface="Arial"/>
                          <a:ea typeface="Arial"/>
                          <a:cs typeface="Arial"/>
                          <a:sym typeface="Arial"/>
                        </a:rPr>
                        <a:t>•</a:t>
                      </a:r>
                      <a:r>
                        <a:rPr lang="en-GB" sz="850">
                          <a:latin typeface="Century Gothic"/>
                          <a:ea typeface="Century Gothic"/>
                          <a:cs typeface="Century Gothic"/>
                          <a:sym typeface="Century Gothic"/>
                        </a:rPr>
                        <a:t>Victorian prisons were harsh places, focused on hard labour and discipline rather than rehabilitation, with separate cells and silent systems.</a:t>
                      </a:r>
                      <a:br>
                        <a:rPr lang="en-GB" sz="850">
                          <a:latin typeface="Century Gothic"/>
                          <a:ea typeface="Century Gothic"/>
                          <a:cs typeface="Century Gothic"/>
                          <a:sym typeface="Century Gothic"/>
                        </a:rPr>
                      </a:br>
                      <a:r>
                        <a:rPr lang="en-GB" sz="900">
                          <a:latin typeface="Arial"/>
                          <a:ea typeface="Arial"/>
                          <a:cs typeface="Arial"/>
                          <a:sym typeface="Arial"/>
                        </a:rPr>
                        <a:t>•</a:t>
                      </a:r>
                      <a:r>
                        <a:rPr lang="en-GB" sz="850">
                          <a:latin typeface="Century Gothic"/>
                          <a:ea typeface="Century Gothic"/>
                          <a:cs typeface="Century Gothic"/>
                          <a:sym typeface="Century Gothic"/>
                        </a:rPr>
                        <a:t>Modern Britain (from 1917): The death penalty was abolished in 1965; modern punishments focus on rehabilitation, community service, and prison rather than corporal punishment.</a:t>
                      </a:r>
                      <a:endParaRPr sz="850">
                        <a:solidFill>
                          <a:srgbClr val="242424"/>
                        </a:solidFill>
                        <a:highlight>
                          <a:srgbClr val="FFFFFF"/>
                        </a:highlight>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gridSpan="3">
                  <a:txBody>
                    <a:bodyPr/>
                    <a:lstStyle/>
                    <a:p>
                      <a:pPr indent="0" lvl="0" marL="0" marR="0" rtl="0" algn="l">
                        <a:lnSpc>
                          <a:spcPct val="115000"/>
                        </a:lnSpc>
                        <a:spcBef>
                          <a:spcPts val="0"/>
                        </a:spcBef>
                        <a:spcAft>
                          <a:spcPts val="0"/>
                        </a:spcAft>
                        <a:buClr>
                          <a:srgbClr val="000000"/>
                        </a:buClr>
                        <a:buSzPts val="1000"/>
                        <a:buFont typeface="Arial"/>
                        <a:buNone/>
                      </a:pPr>
                      <a:r>
                        <a:rPr lang="en-GB" sz="850" u="none" cap="none" strike="noStrike">
                          <a:latin typeface="Century Gothic"/>
                          <a:ea typeface="Century Gothic"/>
                          <a:cs typeface="Century Gothic"/>
                          <a:sym typeface="Century Gothic"/>
                        </a:rPr>
                        <a:t> </a:t>
                      </a:r>
                      <a:r>
                        <a:rPr lang="en-GB" sz="900">
                          <a:latin typeface="Arial"/>
                          <a:ea typeface="Arial"/>
                          <a:cs typeface="Arial"/>
                          <a:sym typeface="Arial"/>
                        </a:rPr>
                        <a:t>•</a:t>
                      </a:r>
                      <a:r>
                        <a:rPr lang="en-GB" sz="850">
                          <a:latin typeface="Century Gothic"/>
                          <a:ea typeface="Century Gothic"/>
                          <a:cs typeface="Century Gothic"/>
                          <a:sym typeface="Century Gothic"/>
                        </a:rPr>
                        <a:t>Critique primary and secondary sources such as Roman tablets, Viking law codes, Tudor execution records, and Victorian prison reform texts to determine the reliability and significance of each period’s justice system.                                                    </a:t>
                      </a:r>
                      <a:r>
                        <a:rPr lang="en-GB" sz="900">
                          <a:latin typeface="Arial"/>
                          <a:ea typeface="Arial"/>
                          <a:cs typeface="Arial"/>
                          <a:sym typeface="Arial"/>
                        </a:rPr>
                        <a:t>•</a:t>
                      </a:r>
                      <a:r>
                        <a:rPr lang="en-GB" sz="850">
                          <a:latin typeface="Century Gothic"/>
                          <a:ea typeface="Century Gothic"/>
                          <a:cs typeface="Century Gothic"/>
                          <a:sym typeface="Century Gothic"/>
                        </a:rPr>
                        <a:t>Pose and answer complex historical questions about crime and punishment, such as “Was justice fair in the past?” or “How did public punishments affect communities?”, using a range of reliable sources, even when they offer contradictory viewpoints.                                                                                                                                      </a:t>
                      </a:r>
                      <a:r>
                        <a:rPr lang="en-GB" sz="900">
                          <a:latin typeface="Arial"/>
                          <a:ea typeface="Arial"/>
                          <a:cs typeface="Arial"/>
                          <a:sym typeface="Arial"/>
                        </a:rPr>
                        <a:t>•</a:t>
                      </a:r>
                      <a:r>
                        <a:rPr lang="en-GB" sz="850">
                          <a:latin typeface="Century Gothic"/>
                          <a:ea typeface="Century Gothic"/>
                          <a:cs typeface="Century Gothic"/>
                          <a:sym typeface="Century Gothic"/>
                        </a:rPr>
                        <a:t>Create a historical account of how punishment evolved by using existing primary sources (like court records or law codes) alongside modern interpretations in books and documentaries, explaining how evidence is used to understand the past.                                                                                                        </a:t>
                      </a:r>
                      <a:r>
                        <a:rPr lang="en-GB" sz="900">
                          <a:latin typeface="Arial"/>
                          <a:ea typeface="Arial"/>
                          <a:cs typeface="Arial"/>
                          <a:sym typeface="Arial"/>
                        </a:rPr>
                        <a:t>•</a:t>
                      </a:r>
                      <a:r>
                        <a:rPr lang="en-GB" sz="850">
                          <a:latin typeface="Century Gothic"/>
                          <a:ea typeface="Century Gothic"/>
                          <a:cs typeface="Century Gothic"/>
                          <a:sym typeface="Century Gothic"/>
                        </a:rPr>
                        <a:t>Understand that some historical sources, such as Tudor pamphlets or propaganda about crime, reflect opinion or fear rather than fact, and explore how this influences the way we interpret crime and punishment across time.                                                                                                                             </a:t>
                      </a:r>
                      <a:r>
                        <a:rPr lang="en-GB" sz="900">
                          <a:latin typeface="Arial"/>
                          <a:ea typeface="Arial"/>
                          <a:cs typeface="Arial"/>
                          <a:sym typeface="Arial"/>
                        </a:rPr>
                        <a:t>•</a:t>
                      </a:r>
                      <a:r>
                        <a:rPr lang="en-GB" sz="850">
                          <a:latin typeface="Century Gothic"/>
                          <a:ea typeface="Century Gothic"/>
                          <a:cs typeface="Century Gothic"/>
                          <a:sym typeface="Century Gothic"/>
                        </a:rPr>
                        <a:t>Make links between prior learning such as Roman law codes, Greek democracy and justice, Egyptian divine rule, Maya punishment rituals, and the role of law during WWII to build a fuller understanding of how justice systems reflect the values of a society.</a:t>
                      </a:r>
                      <a:endParaRPr sz="850">
                        <a:latin typeface="Century Gothic"/>
                        <a:ea typeface="Century Gothic"/>
                        <a:cs typeface="Century Gothic"/>
                        <a:sym typeface="Century Gothic"/>
                      </a:endParaRPr>
                    </a:p>
                    <a:p>
                      <a:pPr indent="0" lvl="0" marL="0" marR="0" rtl="0" algn="l">
                        <a:lnSpc>
                          <a:spcPct val="115000"/>
                        </a:lnSpc>
                        <a:spcBef>
                          <a:spcPts val="0"/>
                        </a:spcBef>
                        <a:spcAft>
                          <a:spcPts val="0"/>
                        </a:spcAft>
                        <a:buClr>
                          <a:srgbClr val="000000"/>
                        </a:buClr>
                        <a:buSzPts val="1000"/>
                        <a:buFont typeface="Arial"/>
                        <a:buNone/>
                      </a:pPr>
                      <a:r>
                        <a:t/>
                      </a:r>
                      <a:endParaRPr sz="850">
                        <a:latin typeface="Century Gothic"/>
                        <a:ea typeface="Century Gothic"/>
                        <a:cs typeface="Century Gothic"/>
                        <a:sym typeface="Century Gothic"/>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r>
            </a:tbl>
          </a:graphicData>
        </a:graphic>
      </p:graphicFrame>
      <p:pic>
        <p:nvPicPr>
          <p:cNvPr id="245" name="Google Shape;245;p30"/>
          <p:cNvPicPr preferRelativeResize="0"/>
          <p:nvPr/>
        </p:nvPicPr>
        <p:blipFill>
          <a:blip r:embed="rId3">
            <a:alphaModFix/>
          </a:blip>
          <a:stretch>
            <a:fillRect/>
          </a:stretch>
        </p:blipFill>
        <p:spPr>
          <a:xfrm>
            <a:off x="178175" y="798550"/>
            <a:ext cx="345575" cy="345575"/>
          </a:xfrm>
          <a:prstGeom prst="rect">
            <a:avLst/>
          </a:prstGeom>
          <a:noFill/>
          <a:ln>
            <a:noFill/>
          </a:ln>
        </p:spPr>
      </p:pic>
      <p:pic>
        <p:nvPicPr>
          <p:cNvPr id="246" name="Google Shape;246;p30"/>
          <p:cNvPicPr preferRelativeResize="0"/>
          <p:nvPr/>
        </p:nvPicPr>
        <p:blipFill>
          <a:blip r:embed="rId4">
            <a:alphaModFix/>
          </a:blip>
          <a:stretch>
            <a:fillRect/>
          </a:stretch>
        </p:blipFill>
        <p:spPr>
          <a:xfrm>
            <a:off x="3405975" y="735729"/>
            <a:ext cx="345575" cy="345575"/>
          </a:xfrm>
          <a:prstGeom prst="rect">
            <a:avLst/>
          </a:prstGeom>
          <a:noFill/>
          <a:ln>
            <a:noFill/>
          </a:ln>
        </p:spPr>
      </p:pic>
      <p:pic>
        <p:nvPicPr>
          <p:cNvPr id="247" name="Google Shape;247;p30"/>
          <p:cNvPicPr preferRelativeResize="0"/>
          <p:nvPr/>
        </p:nvPicPr>
        <p:blipFill>
          <a:blip r:embed="rId5">
            <a:alphaModFix/>
          </a:blip>
          <a:stretch>
            <a:fillRect/>
          </a:stretch>
        </p:blipFill>
        <p:spPr>
          <a:xfrm>
            <a:off x="6633775" y="735727"/>
            <a:ext cx="345575" cy="345575"/>
          </a:xfrm>
          <a:prstGeom prst="rect">
            <a:avLst/>
          </a:prstGeom>
          <a:noFill/>
          <a:ln>
            <a:noFill/>
          </a:ln>
        </p:spPr>
      </p:pic>
      <p:pic>
        <p:nvPicPr>
          <p:cNvPr id="248" name="Google Shape;248;p30"/>
          <p:cNvPicPr preferRelativeResize="0"/>
          <p:nvPr/>
        </p:nvPicPr>
        <p:blipFill rotWithShape="1">
          <a:blip r:embed="rId6">
            <a:alphaModFix/>
          </a:blip>
          <a:srcRect b="0" l="0" r="0" t="0"/>
          <a:stretch/>
        </p:blipFill>
        <p:spPr>
          <a:xfrm>
            <a:off x="5836510" y="3049432"/>
            <a:ext cx="300476" cy="28710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